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70" r:id="rId2"/>
    <p:sldId id="405" r:id="rId3"/>
    <p:sldId id="385" r:id="rId4"/>
    <p:sldId id="384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17" r:id="rId13"/>
    <p:sldId id="305" r:id="rId14"/>
    <p:sldId id="307" r:id="rId15"/>
    <p:sldId id="308" r:id="rId16"/>
    <p:sldId id="310" r:id="rId17"/>
    <p:sldId id="309" r:id="rId18"/>
    <p:sldId id="306" r:id="rId19"/>
    <p:sldId id="311" r:id="rId20"/>
    <p:sldId id="312" r:id="rId21"/>
    <p:sldId id="326" r:id="rId22"/>
    <p:sldId id="327" r:id="rId23"/>
    <p:sldId id="313" r:id="rId24"/>
    <p:sldId id="329" r:id="rId25"/>
    <p:sldId id="315" r:id="rId26"/>
    <p:sldId id="314" r:id="rId27"/>
    <p:sldId id="328" r:id="rId28"/>
    <p:sldId id="316" r:id="rId29"/>
    <p:sldId id="331" r:id="rId30"/>
    <p:sldId id="319" r:id="rId31"/>
    <p:sldId id="320" r:id="rId32"/>
    <p:sldId id="321" r:id="rId33"/>
    <p:sldId id="323" r:id="rId34"/>
    <p:sldId id="324" r:id="rId35"/>
    <p:sldId id="330" r:id="rId36"/>
    <p:sldId id="325" r:id="rId37"/>
    <p:sldId id="408" r:id="rId38"/>
    <p:sldId id="409" r:id="rId39"/>
    <p:sldId id="410" r:id="rId40"/>
    <p:sldId id="332" r:id="rId41"/>
    <p:sldId id="393" r:id="rId42"/>
    <p:sldId id="395" r:id="rId43"/>
    <p:sldId id="398" r:id="rId44"/>
    <p:sldId id="399" r:id="rId45"/>
    <p:sldId id="400" r:id="rId46"/>
    <p:sldId id="349" r:id="rId47"/>
    <p:sldId id="353" r:id="rId48"/>
    <p:sldId id="352" r:id="rId49"/>
    <p:sldId id="354" r:id="rId50"/>
    <p:sldId id="355" r:id="rId51"/>
    <p:sldId id="356" r:id="rId52"/>
    <p:sldId id="357" r:id="rId53"/>
    <p:sldId id="359" r:id="rId54"/>
    <p:sldId id="360" r:id="rId55"/>
    <p:sldId id="361" r:id="rId56"/>
    <p:sldId id="368" r:id="rId57"/>
    <p:sldId id="362" r:id="rId58"/>
    <p:sldId id="363" r:id="rId59"/>
    <p:sldId id="367" r:id="rId60"/>
    <p:sldId id="364" r:id="rId61"/>
    <p:sldId id="366" r:id="rId62"/>
    <p:sldId id="334" r:id="rId63"/>
    <p:sldId id="338" r:id="rId64"/>
    <p:sldId id="340" r:id="rId65"/>
    <p:sldId id="341" r:id="rId66"/>
    <p:sldId id="342" r:id="rId67"/>
    <p:sldId id="343" r:id="rId68"/>
    <p:sldId id="344" r:id="rId69"/>
    <p:sldId id="339" r:id="rId70"/>
    <p:sldId id="335" r:id="rId71"/>
    <p:sldId id="336" r:id="rId72"/>
    <p:sldId id="345" r:id="rId73"/>
    <p:sldId id="346" r:id="rId74"/>
    <p:sldId id="347" r:id="rId75"/>
    <p:sldId id="348" r:id="rId76"/>
    <p:sldId id="333" r:id="rId77"/>
    <p:sldId id="406" r:id="rId78"/>
    <p:sldId id="407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1" r:id="rId89"/>
    <p:sldId id="380" r:id="rId90"/>
    <p:sldId id="382" r:id="rId91"/>
    <p:sldId id="383" r:id="rId92"/>
    <p:sldId id="403" r:id="rId93"/>
    <p:sldId id="401" r:id="rId94"/>
    <p:sldId id="402" r:id="rId95"/>
    <p:sldId id="404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9300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2" autoAdjust="0"/>
    <p:restoredTop sz="50000" autoAdjust="0"/>
  </p:normalViewPr>
  <p:slideViewPr>
    <p:cSldViewPr snapToGrid="0" snapToObjects="1">
      <p:cViewPr varScale="1">
        <p:scale>
          <a:sx n="124" d="100"/>
          <a:sy n="124" d="100"/>
        </p:scale>
        <p:origin x="18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67457" y="1690179"/>
            <a:ext cx="3975768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</a:t>
            </a:r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Operaciones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Morfológicas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7 ]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 err="1">
                <a:latin typeface="Trebuchet MS" panose="020B0703020202090204" pitchFamily="34" charset="0"/>
              </a:rPr>
              <a:t>Esqueletización</a:t>
            </a:r>
            <a:endParaRPr lang="es-ES_tradnl" sz="3600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26096" y="1281873"/>
            <a:ext cx="326447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9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Unión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6067" y="1327151"/>
            <a:ext cx="3264477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26096" y="1281873"/>
            <a:ext cx="3264477" cy="3314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FC45C2-C556-6340-BA10-0515EB654293}"/>
              </a:ext>
            </a:extLst>
          </p:cNvPr>
          <p:cNvSpPr/>
          <p:nvPr/>
        </p:nvSpPr>
        <p:spPr>
          <a:xfrm>
            <a:off x="2683563" y="1858620"/>
            <a:ext cx="216000" cy="34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1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325505" y="2721114"/>
            <a:ext cx="2492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>
                <a:latin typeface="Trebuchet MS" panose="020B0703020202090204" pitchFamily="34" charset="0"/>
              </a:rPr>
              <a:t>Dilatación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271957" y="4484540"/>
            <a:ext cx="2940063" cy="554818"/>
            <a:chOff x="3271957" y="4484540"/>
            <a:chExt cx="2940063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4959754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182092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54292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537428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F1C045-BF9F-8E41-9390-F1EC7849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28" y="3930833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</p:spTree>
    <p:extLst>
      <p:ext uri="{BB962C8B-B14F-4D97-AF65-F5344CB8AC3E}">
        <p14:creationId xmlns:p14="http://schemas.microsoft.com/office/powerpoint/2010/main" val="1260528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CACB-C4AF-5D4B-802E-3224340B95D7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B4585-6FD3-C345-A506-82308C056788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40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CACB-C4AF-5D4B-802E-3224340B95D7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</p:spTree>
    <p:extLst>
      <p:ext uri="{BB962C8B-B14F-4D97-AF65-F5344CB8AC3E}">
        <p14:creationId xmlns:p14="http://schemas.microsoft.com/office/powerpoint/2010/main" val="318604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</p:spTree>
    <p:extLst>
      <p:ext uri="{BB962C8B-B14F-4D97-AF65-F5344CB8AC3E}">
        <p14:creationId xmlns:p14="http://schemas.microsoft.com/office/powerpoint/2010/main" val="383212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F64FE6-2A6B-824D-90D4-CC1A7D3BAD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1" y="-9979"/>
            <a:ext cx="6873073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34EDC7B-B0D3-2949-8988-36F282435B56}"/>
              </a:ext>
            </a:extLst>
          </p:cNvPr>
          <p:cNvGrpSpPr/>
          <p:nvPr/>
        </p:nvGrpSpPr>
        <p:grpSpPr>
          <a:xfrm>
            <a:off x="157906" y="52965"/>
            <a:ext cx="721006" cy="722017"/>
            <a:chOff x="157906" y="52965"/>
            <a:chExt cx="721006" cy="72201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39E1CA-C57D-584C-B6FE-652C25170262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E1AC2E-E50B-B042-B287-0F9CB46650C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81DEA-7A5A-DA4D-89F8-FF79413E27EF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00B651-455B-1B47-900B-8C8865B0C6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47C6DC-2F1D-B34D-A149-9872CF1A3F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31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C 0.3434 -0.01065 0.6868 -0.02084 0.6868 -0.00509 C 0.6868 0.01088 4.44444E-6 0.07546 4.44444E-6 0.09514 C 4.44444E-6 0.11481 0.68628 0.09236 0.6868 0.11227 C 0.6875 0.13217 0.00486 0.19166 0.00364 0.21481 C 0.00243 0.23819 0.68038 0.2287 0.67951 0.25139 C 0.67864 0.2743 -0.00243 0.32268 -0.00191 0.35185 C -0.00122 0.38055 0.6842 0.39606 0.68316 0.425 C 0.68229 0.45393 -0.00678 0.49861 -0.00747 0.52523 C -0.00799 0.55139 0.67986 0.55555 0.67951 0.58379 C 0.67916 0.61203 -0.00921 0.66481 -0.00921 0.69375 C -0.00921 0.72245 0.67795 0.73403 0.67951 0.75717 C 0.68107 0.78055 0.00329 0.81366 4.44444E-6 0.83287 C -0.00348 0.85185 0.32777 0.86203 0.6592 0.87199 " pathEditMode="relative" rAng="0" ptsTypes="AAAAAAAAAAAAAA">
                                      <p:cBhvr>
                                        <p:cTn id="9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72" y="4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C33F19-ACDF-5E42-94C2-BA9773957D6C}"/>
              </a:ext>
            </a:extLst>
          </p:cNvPr>
          <p:cNvSpPr txBox="1"/>
          <p:nvPr/>
        </p:nvSpPr>
        <p:spPr>
          <a:xfrm>
            <a:off x="715617" y="2703442"/>
            <a:ext cx="7911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Morfología: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utilizan para manipular la forma de imágenes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6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2623F-A335-584C-A3A6-B67835D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081" y="-9979"/>
            <a:ext cx="6873073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2F31E6B-6E89-6E47-93E2-E96EEC1F3A5E}"/>
              </a:ext>
            </a:extLst>
          </p:cNvPr>
          <p:cNvGrpSpPr/>
          <p:nvPr/>
        </p:nvGrpSpPr>
        <p:grpSpPr>
          <a:xfrm>
            <a:off x="3767766" y="3417073"/>
            <a:ext cx="721006" cy="722017"/>
            <a:chOff x="157906" y="52965"/>
            <a:chExt cx="721006" cy="72201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C499C3-E53B-F24B-9722-74826AF68150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A208C4-0655-A348-AFAB-3E36E4325E93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28A633-DBF6-0242-B446-1E5A24132FA8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167E3D9-0920-D040-B6D6-FC3D39FB90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037AF8-3F89-334F-8949-0DD5CA9532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EB1E36-8AEF-9048-AD3A-7E7F9C444FF3}"/>
              </a:ext>
            </a:extLst>
          </p:cNvPr>
          <p:cNvGrpSpPr/>
          <p:nvPr/>
        </p:nvGrpSpPr>
        <p:grpSpPr>
          <a:xfrm>
            <a:off x="5200324" y="1007774"/>
            <a:ext cx="721006" cy="722017"/>
            <a:chOff x="157906" y="52965"/>
            <a:chExt cx="721006" cy="7220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405D04-5BA4-6444-A87C-CAFD89000140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992467-6905-3041-A6F0-DF06848BA3F1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139BCC5-F164-D549-8422-1E404691FEA7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D0BF937-18A9-D74A-A56B-DD58E618E8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E08E7E-0089-D347-B1E1-91E8A3B826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334A05-6953-094E-A385-A6DBA7F5DB5E}"/>
              </a:ext>
            </a:extLst>
          </p:cNvPr>
          <p:cNvGrpSpPr/>
          <p:nvPr/>
        </p:nvGrpSpPr>
        <p:grpSpPr>
          <a:xfrm>
            <a:off x="2797447" y="5801789"/>
            <a:ext cx="721006" cy="722017"/>
            <a:chOff x="157906" y="52965"/>
            <a:chExt cx="721006" cy="7220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DF68DF7-6E01-C943-A2C9-D422F00D060D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5676F7-603E-4E4C-AD12-AE7A806002E9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633B48-7C59-5443-8F9D-9ED7368552EA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E0337AA-609B-E645-B682-FA45EDC0A91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3970343-B3A2-2645-AAC1-DE8A38C3AF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D8120C-2AAA-E047-AE37-6DE73D2F7B90}"/>
              </a:ext>
            </a:extLst>
          </p:cNvPr>
          <p:cNvGrpSpPr/>
          <p:nvPr/>
        </p:nvGrpSpPr>
        <p:grpSpPr>
          <a:xfrm>
            <a:off x="879729" y="3899199"/>
            <a:ext cx="721006" cy="722017"/>
            <a:chOff x="157906" y="52965"/>
            <a:chExt cx="721006" cy="7220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C6A1BA1-C99F-8149-B948-FA79E4F2AA9E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BF41798-4D06-094C-BAA3-31008209A5D2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E4E1080-B2F2-7A43-AF52-4533CFCC9406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57E1C7F-858F-7B42-AFD3-F2A06AB67C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E251E8A-E99A-D242-9373-4E6400F0A8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BF1263-696D-5A40-A656-A863EC6A2E01}"/>
              </a:ext>
            </a:extLst>
          </p:cNvPr>
          <p:cNvGrpSpPr/>
          <p:nvPr/>
        </p:nvGrpSpPr>
        <p:grpSpPr>
          <a:xfrm>
            <a:off x="3524271" y="1727774"/>
            <a:ext cx="721006" cy="722017"/>
            <a:chOff x="157906" y="52965"/>
            <a:chExt cx="721006" cy="72201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FC722F-B739-CE46-9FAA-B9E5105D56BF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8584C3-5E36-314B-8293-28316871E558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53E9D30-0E51-4640-8E7E-6FE84E374174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6909945-C2B0-D546-8D2F-982E9D95FD5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C51FACB-4BA9-F049-A74A-DA2BAB91CAD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24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99CC8-BB20-1742-AAAE-57ED01201F47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1637579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cero, sólo si la estructura cubre sólo ceros, de lo contrario es 1.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E59B63-BFB7-4F49-AE89-BFA5A60D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81" y="-9979"/>
            <a:ext cx="687307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748D5-8993-1B40-AFD5-D576101ED4C5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59624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663940" y="3441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5x5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2623F-A335-584C-A3A6-B67835D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79484" y="-2028"/>
            <a:ext cx="6850463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55B06AC-550A-5642-AB93-209E2D9F95F3}"/>
              </a:ext>
            </a:extLst>
          </p:cNvPr>
          <p:cNvGrpSpPr/>
          <p:nvPr/>
        </p:nvGrpSpPr>
        <p:grpSpPr>
          <a:xfrm>
            <a:off x="7438935" y="2561003"/>
            <a:ext cx="1225005" cy="1224000"/>
            <a:chOff x="7709280" y="2561003"/>
            <a:chExt cx="1225005" cy="122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7710285" y="2561003"/>
              <a:ext cx="1224000" cy="1224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734E8DA-D9FE-9449-9C17-8ABC5E79AD3C}"/>
                </a:ext>
              </a:extLst>
            </p:cNvPr>
            <p:cNvGrpSpPr/>
            <p:nvPr/>
          </p:nvGrpSpPr>
          <p:grpSpPr>
            <a:xfrm>
              <a:off x="7709280" y="2805947"/>
              <a:ext cx="1198073" cy="715587"/>
              <a:chOff x="7709281" y="2805947"/>
              <a:chExt cx="722012" cy="71558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E9CC9C-D8A3-FC48-9CBF-8F3A992D738A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06B16E-5FAC-0F4F-BA2F-3568841BCC12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B662393-25EE-3E4C-83B6-6F9373C30B6F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99467A-5775-E74D-942B-4C60AFBA4C1A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5181B1-3697-B54E-B0BA-83F89EF33172}"/>
                </a:ext>
              </a:extLst>
            </p:cNvPr>
            <p:cNvGrpSpPr/>
            <p:nvPr/>
          </p:nvGrpSpPr>
          <p:grpSpPr>
            <a:xfrm rot="5400000">
              <a:off x="7726509" y="2815225"/>
              <a:ext cx="1198073" cy="715587"/>
              <a:chOff x="7709281" y="2805947"/>
              <a:chExt cx="722012" cy="715587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4C8486-54DE-F343-A25B-2F11562894AB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AB99E5-AB22-094F-82FD-C1087329762B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657977-5D11-EB40-B35A-8AA278D01FCC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E4644F0-1BB8-5B4A-A96F-5ECB84708C58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234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99CC8-BB20-1742-AAAE-57ED01201F47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CA211F-2DDC-F443-8693-5ABD9C576D4B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71216D-264F-544E-B1A9-415C59729B45}"/>
              </a:ext>
            </a:extLst>
          </p:cNvPr>
          <p:cNvSpPr txBox="1"/>
          <p:nvPr/>
        </p:nvSpPr>
        <p:spPr>
          <a:xfrm>
            <a:off x="8663940" y="3441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5x5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18E37-6499-214D-954D-528FCD771E08}"/>
              </a:ext>
            </a:extLst>
          </p:cNvPr>
          <p:cNvGrpSpPr/>
          <p:nvPr/>
        </p:nvGrpSpPr>
        <p:grpSpPr>
          <a:xfrm>
            <a:off x="7438935" y="2561003"/>
            <a:ext cx="1225005" cy="1224000"/>
            <a:chOff x="7709280" y="2561003"/>
            <a:chExt cx="1225005" cy="1224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CF43BC-B9EC-DC40-A8D9-5C8B07704B8C}"/>
                </a:ext>
              </a:extLst>
            </p:cNvPr>
            <p:cNvSpPr/>
            <p:nvPr/>
          </p:nvSpPr>
          <p:spPr>
            <a:xfrm>
              <a:off x="7710285" y="2561003"/>
              <a:ext cx="1224000" cy="1224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1EAC41-F75D-7144-A681-BF4E9199EE15}"/>
                </a:ext>
              </a:extLst>
            </p:cNvPr>
            <p:cNvGrpSpPr/>
            <p:nvPr/>
          </p:nvGrpSpPr>
          <p:grpSpPr>
            <a:xfrm>
              <a:off x="7709280" y="2805947"/>
              <a:ext cx="1198073" cy="715587"/>
              <a:chOff x="7709281" y="2805947"/>
              <a:chExt cx="722012" cy="715587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9C93D0F-756D-5242-AD6F-A673058D3E10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594E64D-9FDC-D046-A917-9B761F16A970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F2A2E7C-1799-1049-8DBA-1623063C70E0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B561581-6BBE-4442-BA94-63DF34D11E86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DF8B828-5027-F648-94CA-D2D3B5AA68F8}"/>
                </a:ext>
              </a:extLst>
            </p:cNvPr>
            <p:cNvGrpSpPr/>
            <p:nvPr/>
          </p:nvGrpSpPr>
          <p:grpSpPr>
            <a:xfrm rot="5400000">
              <a:off x="7726509" y="2815225"/>
              <a:ext cx="1198073" cy="715587"/>
              <a:chOff x="7709281" y="2805947"/>
              <a:chExt cx="722012" cy="715587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B0F1920-C250-E54B-9D49-8A9A7223BAEB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5E78C43-8E9D-0746-A2E9-A36F21E9640E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A582DD1-DBFC-4943-82DF-2672366C1C53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D8A83E-86C4-374C-8DD4-734723C3794E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035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663940" y="34419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5x5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B06AC-550A-5642-AB93-209E2D9F95F3}"/>
              </a:ext>
            </a:extLst>
          </p:cNvPr>
          <p:cNvGrpSpPr/>
          <p:nvPr/>
        </p:nvGrpSpPr>
        <p:grpSpPr>
          <a:xfrm>
            <a:off x="7438935" y="2561003"/>
            <a:ext cx="1225005" cy="1224000"/>
            <a:chOff x="7709280" y="2561003"/>
            <a:chExt cx="1225005" cy="1224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7710285" y="2561003"/>
              <a:ext cx="1224000" cy="1224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734E8DA-D9FE-9449-9C17-8ABC5E79AD3C}"/>
                </a:ext>
              </a:extLst>
            </p:cNvPr>
            <p:cNvGrpSpPr/>
            <p:nvPr/>
          </p:nvGrpSpPr>
          <p:grpSpPr>
            <a:xfrm>
              <a:off x="7709280" y="2805947"/>
              <a:ext cx="1198073" cy="715587"/>
              <a:chOff x="7709281" y="2805947"/>
              <a:chExt cx="722012" cy="71558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E9CC9C-D8A3-FC48-9CBF-8F3A992D738A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06B16E-5FAC-0F4F-BA2F-3568841BCC12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B662393-25EE-3E4C-83B6-6F9373C30B6F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99467A-5775-E74D-942B-4C60AFBA4C1A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5181B1-3697-B54E-B0BA-83F89EF33172}"/>
                </a:ext>
              </a:extLst>
            </p:cNvPr>
            <p:cNvGrpSpPr/>
            <p:nvPr/>
          </p:nvGrpSpPr>
          <p:grpSpPr>
            <a:xfrm rot="5400000">
              <a:off x="7726509" y="2815225"/>
              <a:ext cx="1198073" cy="715587"/>
              <a:chOff x="7709281" y="2805947"/>
              <a:chExt cx="722012" cy="715587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34C8486-54DE-F343-A25B-2F11562894AB}"/>
                  </a:ext>
                </a:extLst>
              </p:cNvPr>
              <p:cNvCxnSpPr/>
              <p:nvPr/>
            </p:nvCxnSpPr>
            <p:spPr>
              <a:xfrm>
                <a:off x="7710287" y="2805947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AB99E5-AB22-094F-82FD-C1087329762B}"/>
                  </a:ext>
                </a:extLst>
              </p:cNvPr>
              <p:cNvCxnSpPr/>
              <p:nvPr/>
            </p:nvCxnSpPr>
            <p:spPr>
              <a:xfrm>
                <a:off x="7711293" y="3043131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D657977-5D11-EB40-B35A-8AA278D01FCC}"/>
                  </a:ext>
                </a:extLst>
              </p:cNvPr>
              <p:cNvCxnSpPr/>
              <p:nvPr/>
            </p:nvCxnSpPr>
            <p:spPr>
              <a:xfrm>
                <a:off x="7709281" y="3284350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E4644F0-1BB8-5B4A-A96F-5ECB84708C58}"/>
                  </a:ext>
                </a:extLst>
              </p:cNvPr>
              <p:cNvCxnSpPr/>
              <p:nvPr/>
            </p:nvCxnSpPr>
            <p:spPr>
              <a:xfrm>
                <a:off x="7710287" y="3521534"/>
                <a:ext cx="720000" cy="0"/>
              </a:xfrm>
              <a:prstGeom prst="line">
                <a:avLst/>
              </a:prstGeom>
              <a:ln>
                <a:solidFill>
                  <a:srgbClr val="009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2DC0A14-0B54-8F43-BA47-703358B9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79484" y="-2028"/>
            <a:ext cx="6850463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94E6F3-3B53-5C46-9B0A-D425449058AE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219782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F2623F-A335-584C-A3A6-B67835D0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114608" y="-2028"/>
            <a:ext cx="6827921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305221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305108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49694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50376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B99CC8-BB20-1742-AAAE-57ED01201F47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DAB43E-3589-844E-9557-4AA3325939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078605-1BB8-2D4F-8E65-B948EB479FA6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  <a:effectLst/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119EB2-C876-9D4A-B07D-D27418FFD235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9B8307D-37E3-C947-83CE-1317B6449182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ADD3C2-09CD-7849-81C1-29045B1EF8B7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D0E37A5-A81E-F84B-93B6-90382EBAB0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06B63D-A735-0043-81E4-2A23CFAA13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F200CB6-5E84-7149-BFE6-876A384C92D7}"/>
              </a:ext>
            </a:extLst>
          </p:cNvPr>
          <p:cNvSpPr/>
          <p:nvPr/>
        </p:nvSpPr>
        <p:spPr>
          <a:xfrm>
            <a:off x="8205852" y="305221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C98E7D-5B5C-B74C-9DA5-0DA40053A240}"/>
              </a:ext>
            </a:extLst>
          </p:cNvPr>
          <p:cNvSpPr/>
          <p:nvPr/>
        </p:nvSpPr>
        <p:spPr>
          <a:xfrm>
            <a:off x="7596507" y="305108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7803D4-44B0-3F4B-94E9-8B5689BE5A76}"/>
              </a:ext>
            </a:extLst>
          </p:cNvPr>
          <p:cNvSpPr/>
          <p:nvPr/>
        </p:nvSpPr>
        <p:spPr>
          <a:xfrm>
            <a:off x="8207176" y="249694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358799-A2E3-A348-832A-606C412D3F0A}"/>
              </a:ext>
            </a:extLst>
          </p:cNvPr>
          <p:cNvSpPr/>
          <p:nvPr/>
        </p:nvSpPr>
        <p:spPr>
          <a:xfrm>
            <a:off x="7597831" y="250376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34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305221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305108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49694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50376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8B5588-C0B9-F94D-B491-B4284A80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4608" y="-2028"/>
            <a:ext cx="6827921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7ADF9E-D6AB-5342-9E84-1CBCC0BA9996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1518259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627654" y="2721114"/>
            <a:ext cx="1843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Erosión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222262" y="4484540"/>
            <a:ext cx="3168661" cy="554818"/>
            <a:chOff x="3271957" y="4484540"/>
            <a:chExt cx="3168661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5188352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370933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75164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547367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15E8F09-AB50-1E4D-8A1C-355D6632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930833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C33F19-ACDF-5E42-94C2-BA9773957D6C}"/>
              </a:ext>
            </a:extLst>
          </p:cNvPr>
          <p:cNvSpPr txBox="1"/>
          <p:nvPr/>
        </p:nvSpPr>
        <p:spPr>
          <a:xfrm>
            <a:off x="715617" y="2703442"/>
            <a:ext cx="7911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Morfología: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utilizan para manipular la forma de imágenes principalmente binarias, aunque muchas de sus operaciones se pueden usar en imágenes en tonos de gris.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87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ACACB-C4AF-5D4B-802E-3224340B95D7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24" y="-16329"/>
            <a:ext cx="6876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1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</p:spTree>
    <p:extLst>
      <p:ext uri="{BB962C8B-B14F-4D97-AF65-F5344CB8AC3E}">
        <p14:creationId xmlns:p14="http://schemas.microsoft.com/office/powerpoint/2010/main" val="165373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</p:spTree>
    <p:extLst>
      <p:ext uri="{BB962C8B-B14F-4D97-AF65-F5344CB8AC3E}">
        <p14:creationId xmlns:p14="http://schemas.microsoft.com/office/powerpoint/2010/main" val="2821360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F64FE6-2A6B-824D-90D4-CC1A7D3BADBC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115470" y="13874"/>
            <a:ext cx="6840000" cy="68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C94890-0B74-7146-9CB0-29AEE3260580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C69EC6-2694-E84B-A5F4-44FAA8240EED}"/>
              </a:ext>
            </a:extLst>
          </p:cNvPr>
          <p:cNvGrpSpPr/>
          <p:nvPr/>
        </p:nvGrpSpPr>
        <p:grpSpPr>
          <a:xfrm>
            <a:off x="157906" y="52965"/>
            <a:ext cx="721006" cy="722017"/>
            <a:chOff x="157906" y="52965"/>
            <a:chExt cx="721006" cy="7220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BE804B6-E3CA-B145-ABA4-5C33A55EFEFD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C8FCD43-DEA4-534B-9C7E-DE24F3546767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4DEC4D5-7BA3-5E40-9901-0FC400ABB384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FB8C60-400D-2946-B691-0F1910A64E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ACC6EE-4BF7-B340-A0C7-D0B48F2915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94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24 C 0.3434 -0.01088 0.6868 -0.02084 0.6868 -0.00533 C 0.6868 0.01064 2.77778E-6 0.07523 2.77778E-6 0.0949 C 2.77778E-6 0.11458 0.68628 0.09212 0.6868 0.11203 C 0.6875 0.13194 0.00486 0.1912 0.00364 0.21435 C 0.00243 0.23773 0.68038 0.22824 0.67951 0.25092 C 0.67864 0.27384 -0.00243 0.32222 -0.00191 0.35115 C -0.00122 0.37986 0.6842 0.39537 0.68316 0.4243 C 0.68229 0.45324 -0.00677 0.49791 -0.00747 0.5243 C -0.00799 0.55046 0.67986 0.55462 0.67951 0.58287 C 0.67916 0.61111 -0.0092 0.66388 -0.0092 0.69282 C -0.0092 0.72129 0.67795 0.73287 0.67951 0.75601 C 0.68107 0.77939 0.0033 0.8125 2.77778E-6 0.83171 C -0.00347 0.85069 0.32778 0.86087 0.6592 0.87083 " pathEditMode="relative" rAng="0" ptsTypes="AAAAAAAAAAAAAA">
                                      <p:cBhvr>
                                        <p:cTn id="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72" y="4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F64FE6-2A6B-824D-90D4-CC1A7D3BADBC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115470" y="13874"/>
            <a:ext cx="6840000" cy="68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C94890-0B74-7146-9CB0-29AEE3260580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3795A6-834A-1145-9D42-8FB388810F0F}"/>
              </a:ext>
            </a:extLst>
          </p:cNvPr>
          <p:cNvGrpSpPr/>
          <p:nvPr/>
        </p:nvGrpSpPr>
        <p:grpSpPr>
          <a:xfrm>
            <a:off x="3274788" y="3886196"/>
            <a:ext cx="721006" cy="722017"/>
            <a:chOff x="157906" y="52965"/>
            <a:chExt cx="721006" cy="72201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A0D416-C4D3-404A-9A8D-7E5654C02CE0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FD3AA0-C8D5-324C-AE05-245D0B1844A5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874A3A-4E00-6644-9A93-BB55E231B385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7D4C50E-3D6D-6D42-ABAA-48738A6676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CDC851-CE4B-524F-BDC4-0A2F9A5910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4DB84D-AB0F-8047-8694-E12517826B12}"/>
              </a:ext>
            </a:extLst>
          </p:cNvPr>
          <p:cNvGrpSpPr/>
          <p:nvPr/>
        </p:nvGrpSpPr>
        <p:grpSpPr>
          <a:xfrm>
            <a:off x="4238214" y="1007774"/>
            <a:ext cx="721006" cy="722017"/>
            <a:chOff x="157906" y="52965"/>
            <a:chExt cx="721006" cy="7220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9AD80E-764B-7048-9DB9-D5F1AE3FA017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CC3609-3F19-424E-8533-510612A62258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5FF253-2A88-304C-9485-96CA12AE137A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5413CE-1937-E340-9A95-D27D341DFE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0FB085-FE0E-6241-8EC2-2EAC8E5DD7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E7354E-D2DC-AD48-BC7A-06928C523831}"/>
              </a:ext>
            </a:extLst>
          </p:cNvPr>
          <p:cNvGrpSpPr/>
          <p:nvPr/>
        </p:nvGrpSpPr>
        <p:grpSpPr>
          <a:xfrm>
            <a:off x="2550958" y="4609089"/>
            <a:ext cx="721006" cy="722017"/>
            <a:chOff x="157906" y="52965"/>
            <a:chExt cx="721006" cy="7220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22EAE5-DF4E-4F43-B467-A23527B82FD3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08707-86C9-6C4F-8018-00248BE721F6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B3674D-0FF8-9045-9FBA-9C8B1E337108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F4F5DD-9338-CF47-ABCF-7606AEB0C9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19DF34-A40F-9A41-83CF-26C45F4148E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57B672-BEC1-C24E-AB12-14D17539C229}"/>
              </a:ext>
            </a:extLst>
          </p:cNvPr>
          <p:cNvGrpSpPr/>
          <p:nvPr/>
        </p:nvGrpSpPr>
        <p:grpSpPr>
          <a:xfrm>
            <a:off x="879729" y="3899199"/>
            <a:ext cx="721006" cy="722017"/>
            <a:chOff x="157906" y="52965"/>
            <a:chExt cx="721006" cy="7220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0F8C839-B9BA-8B41-8687-4214EFD02B2D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266C405-90B8-4047-8AC6-6CD746C484A7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7237304-8045-B647-8916-1DA23E7F82A3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C4CA30-FE8A-1F4D-A512-531C7E61F8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4E50F2-F25C-0544-A4BD-F6AA91D5EB3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CD1F19-F54E-9C46-BB5D-1CEDB6282BA1}"/>
              </a:ext>
            </a:extLst>
          </p:cNvPr>
          <p:cNvGrpSpPr/>
          <p:nvPr/>
        </p:nvGrpSpPr>
        <p:grpSpPr>
          <a:xfrm>
            <a:off x="3524271" y="1727774"/>
            <a:ext cx="721006" cy="722017"/>
            <a:chOff x="157906" y="52965"/>
            <a:chExt cx="721006" cy="7220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5E7499-4B41-B944-91FE-053D0EE7F9B9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650281A-FEA1-5946-8A30-36FDE1C242E3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31399BE-4FC5-7148-96F7-47EDA1EBE760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A4E2D6B-E4BD-B243-BD6F-C0F8CE442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E00BE4-557C-BC4E-8921-E6CC12EC769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8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1" y="0"/>
            <a:ext cx="68204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95694D-73FF-B046-BF55-76346F252317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1263D-E555-F447-AC08-8AEF798FC24B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115625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A8F2E-C2F5-E145-AE37-28DD3FA28895}"/>
              </a:ext>
            </a:extLst>
          </p:cNvPr>
          <p:cNvGrpSpPr/>
          <p:nvPr/>
        </p:nvGrpSpPr>
        <p:grpSpPr>
          <a:xfrm>
            <a:off x="7710287" y="2561005"/>
            <a:ext cx="721006" cy="722017"/>
            <a:chOff x="157906" y="52965"/>
            <a:chExt cx="721006" cy="7220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00116D-0436-3243-83E2-F021F11A20D1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53975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E9CC9C-D8A3-FC48-9CBF-8F3A992D738A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06B16E-5FAC-0F4F-BA2F-3568841BCC12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FB08541-C088-0F47-861C-51C64394C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2B1BA3-CD6F-0C42-AEF8-BBE2B48986D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192138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Estructura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FE99EB-3831-C44E-A20F-F078B78DD7D0}"/>
              </a:ext>
            </a:extLst>
          </p:cNvPr>
          <p:cNvSpPr txBox="1"/>
          <p:nvPr/>
        </p:nvSpPr>
        <p:spPr>
          <a:xfrm>
            <a:off x="8389266" y="302388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3x3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C94890-0B74-7146-9CB0-29AEE3260580}"/>
              </a:ext>
            </a:extLst>
          </p:cNvPr>
          <p:cNvSpPr txBox="1"/>
          <p:nvPr/>
        </p:nvSpPr>
        <p:spPr>
          <a:xfrm>
            <a:off x="6985242" y="3630203"/>
            <a:ext cx="2098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Ventana deslizante: la salida es uno, sólo si la estructura cubre sólo unos, de lo contrario es 0.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71BFE6D-5443-964A-9E79-956A8C8ED87A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470" y="13874"/>
            <a:ext cx="6840000" cy="6840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2A15212-2843-5C4E-95C4-89A5251094D3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1793877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" y="0"/>
            <a:ext cx="6858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3C7927-59CD-2E4B-8A8F-AF68D17D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29815" y="6016"/>
            <a:ext cx="6858000" cy="68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5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" y="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5DFDE-38AB-7D46-AFAC-76B4CDDB369D}"/>
              </a:ext>
            </a:extLst>
          </p:cNvPr>
          <p:cNvSpPr txBox="1"/>
          <p:nvPr/>
        </p:nvSpPr>
        <p:spPr>
          <a:xfrm>
            <a:off x="5202143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343336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15" y="6016"/>
            <a:ext cx="6858000" cy="6845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5BF6C0-45BC-3D48-8270-51BBBC85840A}"/>
              </a:ext>
            </a:extLst>
          </p:cNvPr>
          <p:cNvSpPr txBox="1"/>
          <p:nvPr/>
        </p:nvSpPr>
        <p:spPr>
          <a:xfrm>
            <a:off x="5222021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340133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495366-7A03-BA47-B03A-5E7C8BFF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1281873"/>
            <a:ext cx="3352800" cy="334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E3DBE1-94A2-2A4E-9628-D05B81CB2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85" y="1281873"/>
            <a:ext cx="3365500" cy="33147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Dilatación</a:t>
            </a:r>
          </a:p>
        </p:txBody>
      </p:sp>
    </p:spTree>
    <p:extLst>
      <p:ext uri="{BB962C8B-B14F-4D97-AF65-F5344CB8AC3E}">
        <p14:creationId xmlns:p14="http://schemas.microsoft.com/office/powerpoint/2010/main" val="1608649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Dilatación y Erosión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62A59-B0FB-ED44-BF91-98349C1BD3B2}"/>
              </a:ext>
            </a:extLst>
          </p:cNvPr>
          <p:cNvSpPr txBox="1"/>
          <p:nvPr/>
        </p:nvSpPr>
        <p:spPr>
          <a:xfrm>
            <a:off x="609691" y="2393343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Dilatación: El output Y es ‘1’ si hay coincidencia en al menos un elemento de la estructura S con los elementos que cubre en X.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CF760-848E-CF47-9C9B-B0135B8F74B8}"/>
              </a:ext>
            </a:extLst>
          </p:cNvPr>
          <p:cNvGrpSpPr/>
          <p:nvPr/>
        </p:nvGrpSpPr>
        <p:grpSpPr>
          <a:xfrm>
            <a:off x="1041621" y="3079344"/>
            <a:ext cx="4997395" cy="369332"/>
            <a:chOff x="1041621" y="3079344"/>
            <a:chExt cx="4997395" cy="369332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085D503-A507-F341-B7D2-935AB652F5ED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1113E-707A-FD49-B18F-4AABF17F4A3C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máximo.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E39EE-A91A-3940-893D-CE3B51BC94BC}"/>
              </a:ext>
            </a:extLst>
          </p:cNvPr>
          <p:cNvGrpSpPr/>
          <p:nvPr/>
        </p:nvGrpSpPr>
        <p:grpSpPr>
          <a:xfrm>
            <a:off x="1041621" y="5180496"/>
            <a:ext cx="4997395" cy="369332"/>
            <a:chOff x="1041621" y="3079344"/>
            <a:chExt cx="4997395" cy="36933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BC882FC-E883-2F41-A45A-F6847926F5EF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48F58-8384-1440-A9A2-5F2FEAC60895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mínimo.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D07B1-BC19-0944-8F09-0DD9D7012839}"/>
              </a:ext>
            </a:extLst>
          </p:cNvPr>
          <p:cNvGrpSpPr/>
          <p:nvPr/>
        </p:nvGrpSpPr>
        <p:grpSpPr>
          <a:xfrm>
            <a:off x="609691" y="3990495"/>
            <a:ext cx="8327575" cy="1102316"/>
            <a:chOff x="609691" y="3990495"/>
            <a:chExt cx="8327575" cy="11023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CA23E-82F6-D74A-A009-746F21411D81}"/>
                </a:ext>
              </a:extLst>
            </p:cNvPr>
            <p:cNvSpPr txBox="1"/>
            <p:nvPr/>
          </p:nvSpPr>
          <p:spPr>
            <a:xfrm>
              <a:off x="609691" y="4446480"/>
              <a:ext cx="8327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Erosión: El output es ‘1’ sólo si hay coincidencia de todos los elementos de la estructura S con los elementos que cubre en X.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68240B-5F1A-A547-AA09-1B306C66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800" y="3990495"/>
              <a:ext cx="2235200" cy="3683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DD208D-35BE-A641-98F2-777D834A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13640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2921546" y="2748724"/>
            <a:ext cx="3300904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>
                <a:latin typeface="Trebuchet MS" panose="020B0703020202090204" pitchFamily="34" charset="0"/>
              </a:rPr>
              <a:t>Perímetro</a:t>
            </a:r>
          </a:p>
          <a:p>
            <a:pPr algn="ctr"/>
            <a:endParaRPr lang="es-ES_tradnl" sz="4000" dirty="0">
              <a:latin typeface="Trebuchet MS" panose="020B0703020202090204" pitchFamily="34" charset="0"/>
            </a:endParaRPr>
          </a:p>
          <a:p>
            <a:pPr algn="ctr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Algoritmo simple</a:t>
            </a:r>
          </a:p>
          <a:p>
            <a:pPr algn="ctr"/>
            <a:endParaRPr lang="es-ES_tradnl" sz="4000" dirty="0">
              <a:latin typeface="Trebuchet MS" panose="020B070302020209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92756-B2AB-ED49-8590-C7975A91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46" y="4710259"/>
            <a:ext cx="3530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43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" y="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5DFDE-38AB-7D46-AFAC-76B4CDDB369D}"/>
              </a:ext>
            </a:extLst>
          </p:cNvPr>
          <p:cNvSpPr txBox="1"/>
          <p:nvPr/>
        </p:nvSpPr>
        <p:spPr>
          <a:xfrm>
            <a:off x="5202143" y="5398936"/>
            <a:ext cx="11592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740619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15" y="6016"/>
            <a:ext cx="6858000" cy="6845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5BF6C0-45BC-3D48-8270-51BBBC85840A}"/>
              </a:ext>
            </a:extLst>
          </p:cNvPr>
          <p:cNvSpPr txBox="1"/>
          <p:nvPr/>
        </p:nvSpPr>
        <p:spPr>
          <a:xfrm>
            <a:off x="5222021" y="5398936"/>
            <a:ext cx="10759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EROSIÓN</a:t>
            </a:r>
          </a:p>
        </p:txBody>
      </p:sp>
    </p:spTree>
    <p:extLst>
      <p:ext uri="{BB962C8B-B14F-4D97-AF65-F5344CB8AC3E}">
        <p14:creationId xmlns:p14="http://schemas.microsoft.com/office/powerpoint/2010/main" val="776416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8FA1D1-711A-9A4F-B7E9-A4BA431FDB93}"/>
              </a:ext>
            </a:extLst>
          </p:cNvPr>
          <p:cNvSpPr txBox="1"/>
          <p:nvPr/>
        </p:nvSpPr>
        <p:spPr>
          <a:xfrm>
            <a:off x="5371106" y="5398936"/>
            <a:ext cx="80182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RESTA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6F73C0-7AF1-0E45-B1C3-08928AE20E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46714" y="-7631"/>
            <a:ext cx="6816312" cy="687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094283-9DA0-7B4A-BAB0-35A4C851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26" y="3735503"/>
            <a:ext cx="2210468" cy="2941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ED1C11-3874-B141-BF5A-6AB2B6216539}"/>
              </a:ext>
            </a:extLst>
          </p:cNvPr>
          <p:cNvSpPr txBox="1"/>
          <p:nvPr/>
        </p:nvSpPr>
        <p:spPr>
          <a:xfrm>
            <a:off x="5152448" y="5398936"/>
            <a:ext cx="134684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PERÍMETRO</a:t>
            </a:r>
          </a:p>
        </p:txBody>
      </p:sp>
    </p:spTree>
    <p:extLst>
      <p:ext uri="{BB962C8B-B14F-4D97-AF65-F5344CB8AC3E}">
        <p14:creationId xmlns:p14="http://schemas.microsoft.com/office/powerpoint/2010/main" val="2003409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CD630-768E-A040-93C3-CA53416D50B3}"/>
              </a:ext>
            </a:extLst>
          </p:cNvPr>
          <p:cNvSpPr txBox="1"/>
          <p:nvPr/>
        </p:nvSpPr>
        <p:spPr>
          <a:xfrm>
            <a:off x="7484762" y="2092748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Erosión con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BB837-751A-5C43-9B7D-45FA6DD9C4C7}"/>
              </a:ext>
            </a:extLst>
          </p:cNvPr>
          <p:cNvGrpSpPr/>
          <p:nvPr/>
        </p:nvGrpSpPr>
        <p:grpSpPr>
          <a:xfrm>
            <a:off x="7710287" y="2461615"/>
            <a:ext cx="721006" cy="722017"/>
            <a:chOff x="157906" y="52965"/>
            <a:chExt cx="721006" cy="722017"/>
          </a:xfrm>
          <a:effectLst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F7D2E-A70A-C44A-B2CB-DF496DAC046B}"/>
                </a:ext>
              </a:extLst>
            </p:cNvPr>
            <p:cNvSpPr/>
            <p:nvPr/>
          </p:nvSpPr>
          <p:spPr>
            <a:xfrm>
              <a:off x="157906" y="52965"/>
              <a:ext cx="720000" cy="720000"/>
            </a:xfrm>
            <a:prstGeom prst="rect">
              <a:avLst/>
            </a:prstGeom>
            <a:noFill/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62EB47-A3A4-064A-8693-B0DF31780D4D}"/>
                </a:ext>
              </a:extLst>
            </p:cNvPr>
            <p:cNvCxnSpPr/>
            <p:nvPr/>
          </p:nvCxnSpPr>
          <p:spPr>
            <a:xfrm>
              <a:off x="157906" y="297907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EE4D5-620F-0A44-B7F9-3A91366439ED}"/>
                </a:ext>
              </a:extLst>
            </p:cNvPr>
            <p:cNvCxnSpPr/>
            <p:nvPr/>
          </p:nvCxnSpPr>
          <p:spPr>
            <a:xfrm>
              <a:off x="158912" y="53509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83BEFD-2509-BC4F-ACAA-790FDA5D936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7796" y="413971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9DBD33-94DA-284F-A35B-51C3BB016B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74976" y="414982"/>
              <a:ext cx="720000" cy="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E213FC2-1D6E-5C4A-B03B-BB93BE8964F8}"/>
              </a:ext>
            </a:extLst>
          </p:cNvPr>
          <p:cNvSpPr/>
          <p:nvPr/>
        </p:nvSpPr>
        <p:spPr>
          <a:xfrm>
            <a:off x="8205852" y="295282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67276B-D061-8845-B3D0-DDFE639DCCAA}"/>
              </a:ext>
            </a:extLst>
          </p:cNvPr>
          <p:cNvSpPr/>
          <p:nvPr/>
        </p:nvSpPr>
        <p:spPr>
          <a:xfrm>
            <a:off x="7596507" y="2951692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C27D1D-33F5-BF47-97A5-AD46F828A08F}"/>
              </a:ext>
            </a:extLst>
          </p:cNvPr>
          <p:cNvSpPr/>
          <p:nvPr/>
        </p:nvSpPr>
        <p:spPr>
          <a:xfrm>
            <a:off x="8207176" y="2397557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89D3B8-37B5-104A-9278-3562E2BA9C40}"/>
              </a:ext>
            </a:extLst>
          </p:cNvPr>
          <p:cNvSpPr/>
          <p:nvPr/>
        </p:nvSpPr>
        <p:spPr>
          <a:xfrm>
            <a:off x="7597831" y="2404375"/>
            <a:ext cx="335074" cy="294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3B0CB-804A-CA4E-B5BF-960BA696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2" y="19878"/>
            <a:ext cx="6768000" cy="676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75DFDE-38AB-7D46-AFAC-76B4CDDB369D}"/>
              </a:ext>
            </a:extLst>
          </p:cNvPr>
          <p:cNvSpPr txBox="1"/>
          <p:nvPr/>
        </p:nvSpPr>
        <p:spPr>
          <a:xfrm>
            <a:off x="5202143" y="5398936"/>
            <a:ext cx="115929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ORIGINAL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CE0254-3B8E-EC47-B1F6-0BDCC87B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026" y="3735503"/>
            <a:ext cx="2210468" cy="2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71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2435774" y="2721114"/>
            <a:ext cx="4272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Relleno de Región</a:t>
            </a:r>
          </a:p>
        </p:txBody>
      </p:sp>
    </p:spTree>
    <p:extLst>
      <p:ext uri="{BB962C8B-B14F-4D97-AF65-F5344CB8AC3E}">
        <p14:creationId xmlns:p14="http://schemas.microsoft.com/office/powerpoint/2010/main" val="1779493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211" y="24741"/>
            <a:ext cx="6820484" cy="68085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24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45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7037B4-34E7-224B-A6A1-60B79B877836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5200AE-64F4-6040-A991-7DC6CC96C3B7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814E41-13D3-354E-A1AC-0A55CA55615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2E104A-47CD-D04E-8DC8-1A3989111E6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426518-F5F5-9247-A0C6-B26F4C0343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630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Erosión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7BA5-3302-1F41-9C46-7CB82200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744" y="1294573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1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269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1913464" y="3727105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797B4-0181-5741-AC49-CCCD75F69C6A}"/>
              </a:ext>
            </a:extLst>
          </p:cNvPr>
          <p:cNvGrpSpPr/>
          <p:nvPr/>
        </p:nvGrpSpPr>
        <p:grpSpPr>
          <a:xfrm>
            <a:off x="2142065" y="3481570"/>
            <a:ext cx="591879" cy="591875"/>
            <a:chOff x="2133600" y="3735572"/>
            <a:chExt cx="591879" cy="591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D9C9A5-832C-DE43-835C-24C1CD1B1FFF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CBA56-C3C1-4548-B24B-E6E34F003D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5663D7-D306-F643-9867-B92607DE3D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2F0EFE-86F4-4F43-9A2A-3FC96BC361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011963-0887-364F-A788-A494EEE5A9F8}"/>
              </a:ext>
            </a:extLst>
          </p:cNvPr>
          <p:cNvGrpSpPr/>
          <p:nvPr/>
        </p:nvGrpSpPr>
        <p:grpSpPr>
          <a:xfrm>
            <a:off x="2142067" y="3972641"/>
            <a:ext cx="591879" cy="591875"/>
            <a:chOff x="2133600" y="3735572"/>
            <a:chExt cx="591879" cy="5918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B673E-6680-FB41-9A3C-24662C7FB90C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B3B2D7-22F2-8F49-B7A7-B3120DA894F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7CEBEB-9B7F-3449-817F-C559353B57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3B1F4C-3CD1-1240-95AD-B2FFDD022E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7F986-CC76-3344-800B-C71DEE3CBE0A}"/>
              </a:ext>
            </a:extLst>
          </p:cNvPr>
          <p:cNvGrpSpPr/>
          <p:nvPr/>
        </p:nvGrpSpPr>
        <p:grpSpPr>
          <a:xfrm>
            <a:off x="2396066" y="3735572"/>
            <a:ext cx="591879" cy="591875"/>
            <a:chOff x="2133600" y="3735572"/>
            <a:chExt cx="591879" cy="5918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E5508-2127-1B48-9150-28A5B4E209DB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C247C-2B00-4947-B0A9-894CEE241C1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D23DFA-9C25-5A48-BBE4-BC7E014F5D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64CF7-A0FB-774F-A1ED-B2FF8158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011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699" y="27455"/>
            <a:ext cx="6796550" cy="6784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0FE4F-BD0E-D149-99CF-446E697C3C7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1913464" y="3727105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797B4-0181-5741-AC49-CCCD75F69C6A}"/>
              </a:ext>
            </a:extLst>
          </p:cNvPr>
          <p:cNvGrpSpPr/>
          <p:nvPr/>
        </p:nvGrpSpPr>
        <p:grpSpPr>
          <a:xfrm>
            <a:off x="2142065" y="3481570"/>
            <a:ext cx="591879" cy="591875"/>
            <a:chOff x="2133600" y="3735572"/>
            <a:chExt cx="591879" cy="591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D9C9A5-832C-DE43-835C-24C1CD1B1FFF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CBA56-C3C1-4548-B24B-E6E34F003D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5663D7-D306-F643-9867-B92607DE3D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2F0EFE-86F4-4F43-9A2A-3FC96BC361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011963-0887-364F-A788-A494EEE5A9F8}"/>
              </a:ext>
            </a:extLst>
          </p:cNvPr>
          <p:cNvGrpSpPr/>
          <p:nvPr/>
        </p:nvGrpSpPr>
        <p:grpSpPr>
          <a:xfrm>
            <a:off x="2142067" y="3972641"/>
            <a:ext cx="591879" cy="591875"/>
            <a:chOff x="2133600" y="3735572"/>
            <a:chExt cx="591879" cy="5918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B673E-6680-FB41-9A3C-24662C7FB90C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B3B2D7-22F2-8F49-B7A7-B3120DA894F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7CEBEB-9B7F-3449-817F-C559353B57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3B1F4C-3CD1-1240-95AD-B2FFDD022E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7F986-CC76-3344-800B-C71DEE3CBE0A}"/>
              </a:ext>
            </a:extLst>
          </p:cNvPr>
          <p:cNvGrpSpPr/>
          <p:nvPr/>
        </p:nvGrpSpPr>
        <p:grpSpPr>
          <a:xfrm>
            <a:off x="2396066" y="3735572"/>
            <a:ext cx="591879" cy="591875"/>
            <a:chOff x="2133600" y="3735572"/>
            <a:chExt cx="591879" cy="5918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E5508-2127-1B48-9150-28A5B4E209DB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C247C-2B00-4947-B0A9-894CEE241C1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D23DFA-9C25-5A48-BBE4-BC7E014F5D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64CF7-A0FB-774F-A1ED-B2FF8158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2598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Se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desea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</a:t>
            </a:r>
            <a:r>
              <a:rPr lang="en-AU" sz="2400" dirty="0" err="1">
                <a:solidFill>
                  <a:srgbClr val="FF9300"/>
                </a:solidFill>
                <a:latin typeface="Trebuchet MS" pitchFamily="34" charset="0"/>
              </a:rPr>
              <a:t>rellenar</a:t>
            </a:r>
            <a:r>
              <a:rPr lang="en-AU" sz="2400" dirty="0">
                <a:solidFill>
                  <a:srgbClr val="FF9300"/>
                </a:solidFill>
                <a:latin typeface="Trebuchet MS" pitchFamily="34" charset="0"/>
              </a:rPr>
              <a:t> el interior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4" name="growing.mov" descr="growing.mov">
            <a:hlinkClick r:id="" action="ppaction://media"/>
            <a:extLst>
              <a:ext uri="{FF2B5EF4-FFF2-40B4-BE49-F238E27FC236}">
                <a16:creationId xmlns:a16="http://schemas.microsoft.com/office/drawing/2014/main" id="{1BE9352C-15DC-1B48-AA3D-E13E8D9F7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8" y="0"/>
            <a:ext cx="69167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5D9062-80A2-7842-9C61-E370E4B3A731}"/>
              </a:ext>
            </a:extLst>
          </p:cNvPr>
          <p:cNvSpPr txBox="1"/>
          <p:nvPr/>
        </p:nvSpPr>
        <p:spPr>
          <a:xfrm>
            <a:off x="7045798" y="1355819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Escogemos un pixel semilla</a:t>
            </a:r>
          </a:p>
          <a:p>
            <a:pPr marL="342900" indent="-342900">
              <a:buAutoNum type="arabicPeriod"/>
            </a:pPr>
            <a:r>
              <a:rPr lang="es-ES_tradnl" dirty="0"/>
              <a:t>Hacemos crecer en 4 direcciones</a:t>
            </a:r>
          </a:p>
          <a:p>
            <a:pPr marL="342900" indent="-342900">
              <a:buAutoNum type="arabicPeriod"/>
            </a:pPr>
            <a:r>
              <a:rPr lang="es-ES_tradnl" dirty="0"/>
              <a:t>Repetimos en forma iterativa respetando borde (gris)</a:t>
            </a:r>
          </a:p>
        </p:txBody>
      </p:sp>
    </p:spTree>
    <p:extLst>
      <p:ext uri="{BB962C8B-B14F-4D97-AF65-F5344CB8AC3E}">
        <p14:creationId xmlns:p14="http://schemas.microsoft.com/office/powerpoint/2010/main" val="298414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211" y="24741"/>
            <a:ext cx="6820484" cy="68085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4F8D8A-2A43-2946-8B4A-8398F7B6D6E0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8835D-9D99-534E-A52D-960757F2370E}"/>
              </a:ext>
            </a:extLst>
          </p:cNvPr>
          <p:cNvSpPr txBox="1"/>
          <p:nvPr/>
        </p:nvSpPr>
        <p:spPr>
          <a:xfrm>
            <a:off x="7045798" y="729652"/>
            <a:ext cx="209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2208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169F2-2660-5F44-A2B4-DEEBBC54360A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A310-C7A6-FB48-8FA0-4233EE33238C}"/>
              </a:ext>
            </a:extLst>
          </p:cNvPr>
          <p:cNvSpPr txBox="1"/>
          <p:nvPr/>
        </p:nvSpPr>
        <p:spPr>
          <a:xfrm>
            <a:off x="7045798" y="729652"/>
            <a:ext cx="2098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211273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169F2-2660-5F44-A2B4-DEEBBC54360A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6A310-C7A6-FB48-8FA0-4233EE33238C}"/>
              </a:ext>
            </a:extLst>
          </p:cNvPr>
          <p:cNvSpPr txBox="1"/>
          <p:nvPr/>
        </p:nvSpPr>
        <p:spPr>
          <a:xfrm>
            <a:off x="7045798" y="729652"/>
            <a:ext cx="209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22BEA188-C21E-B447-8888-347F919FC2AA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31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3D244-94F6-E043-91FF-67107C92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5310" y="3477"/>
            <a:ext cx="6820462" cy="68085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7037B4-34E7-224B-A6A1-60B79B877836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5200AE-64F4-6040-A991-7DC6CC96C3B7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814E41-13D3-354E-A1AC-0A55CA55615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32E104A-47CD-D04E-8DC8-1A3989111E6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6426518-F5F5-9247-A0C6-B26F4C0343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68E4B04-C585-164B-8F94-F39AF2BBF260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AE36D2-EAA4-DE4F-B9FE-2BED222A672B}"/>
              </a:ext>
            </a:extLst>
          </p:cNvPr>
          <p:cNvSpPr txBox="1"/>
          <p:nvPr/>
        </p:nvSpPr>
        <p:spPr>
          <a:xfrm>
            <a:off x="7045798" y="729652"/>
            <a:ext cx="2098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 = X + S</a:t>
            </a:r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74EEF53D-6EC4-6840-986C-6B4BE9EDC083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8A6886-48C1-5B42-AFB5-31B2E7AF1688}"/>
              </a:ext>
            </a:extLst>
          </p:cNvPr>
          <p:cNvSpPr/>
          <p:nvPr/>
        </p:nvSpPr>
        <p:spPr>
          <a:xfrm>
            <a:off x="7603434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6A6AE-EE8C-FD41-844C-DC0E7CFBA7CD}"/>
              </a:ext>
            </a:extLst>
          </p:cNvPr>
          <p:cNvSpPr txBox="1"/>
          <p:nvPr/>
        </p:nvSpPr>
        <p:spPr>
          <a:xfrm>
            <a:off x="7335082" y="3735800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Dilatación</a:t>
            </a:r>
            <a:endParaRPr lang="en-US" sz="1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259752-F78F-A448-9D47-9C6CED655445}"/>
              </a:ext>
            </a:extLst>
          </p:cNvPr>
          <p:cNvCxnSpPr/>
          <p:nvPr/>
        </p:nvCxnSpPr>
        <p:spPr>
          <a:xfrm flipV="1">
            <a:off x="7692889" y="3578088"/>
            <a:ext cx="0" cy="168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75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0322-C538-3941-9770-13A088EFD0F8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80423-F443-714E-A4B5-51F4C7E4D8B7}"/>
              </a:ext>
            </a:extLst>
          </p:cNvPr>
          <p:cNvSpPr txBox="1"/>
          <p:nvPr/>
        </p:nvSpPr>
        <p:spPr>
          <a:xfrm>
            <a:off x="7045798" y="729652"/>
            <a:ext cx="2098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 = X + S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CFC9EDDB-ED9B-7C41-8A06-402B32C2ACBE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E806D-7969-854C-98EA-5B87FC2B4E1D}"/>
              </a:ext>
            </a:extLst>
          </p:cNvPr>
          <p:cNvSpPr/>
          <p:nvPr/>
        </p:nvSpPr>
        <p:spPr>
          <a:xfrm>
            <a:off x="7603434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03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2133600" y="3735572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9C10322-C538-3941-9770-13A088EFD0F8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80423-F443-714E-A4B5-51F4C7E4D8B7}"/>
              </a:ext>
            </a:extLst>
          </p:cNvPr>
          <p:cNvSpPr txBox="1"/>
          <p:nvPr/>
        </p:nvSpPr>
        <p:spPr>
          <a:xfrm>
            <a:off x="7045798" y="729652"/>
            <a:ext cx="2098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 = (X + S)   E 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CFC9EDDB-ED9B-7C41-8A06-402B32C2ACBE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E806D-7969-854C-98EA-5B87FC2B4E1D}"/>
              </a:ext>
            </a:extLst>
          </p:cNvPr>
          <p:cNvSpPr/>
          <p:nvPr/>
        </p:nvSpPr>
        <p:spPr>
          <a:xfrm>
            <a:off x="7682946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F530B-2776-A049-8A55-7F4DEB2E4E4B}"/>
              </a:ext>
            </a:extLst>
          </p:cNvPr>
          <p:cNvSpPr txBox="1"/>
          <p:nvPr/>
        </p:nvSpPr>
        <p:spPr>
          <a:xfrm>
            <a:off x="7981122" y="2902227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A79D7-E360-FA48-BD7C-F6EA009BBE7D}"/>
              </a:ext>
            </a:extLst>
          </p:cNvPr>
          <p:cNvSpPr txBox="1"/>
          <p:nvPr/>
        </p:nvSpPr>
        <p:spPr>
          <a:xfrm>
            <a:off x="8130208" y="2981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7E461-46D5-304C-94CF-D28441A26BD6}"/>
              </a:ext>
            </a:extLst>
          </p:cNvPr>
          <p:cNvSpPr txBox="1"/>
          <p:nvPr/>
        </p:nvSpPr>
        <p:spPr>
          <a:xfrm>
            <a:off x="7931427" y="3666227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E2820-32DA-CB4C-9ED3-F91D3A17C95C}"/>
              </a:ext>
            </a:extLst>
          </p:cNvPr>
          <p:cNvCxnSpPr/>
          <p:nvPr/>
        </p:nvCxnSpPr>
        <p:spPr>
          <a:xfrm flipV="1">
            <a:off x="8140149" y="3508515"/>
            <a:ext cx="0" cy="168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BC77DA-6118-9C4B-98CB-D643BFE06A75}"/>
              </a:ext>
            </a:extLst>
          </p:cNvPr>
          <p:cNvCxnSpPr>
            <a:cxnSpLocks/>
          </p:cNvCxnSpPr>
          <p:nvPr/>
        </p:nvCxnSpPr>
        <p:spPr>
          <a:xfrm flipH="1">
            <a:off x="8292549" y="3071191"/>
            <a:ext cx="137741" cy="132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B2618F-9BE1-3A41-A47B-32513FDD1E4F}"/>
              </a:ext>
            </a:extLst>
          </p:cNvPr>
          <p:cNvSpPr txBox="1"/>
          <p:nvPr/>
        </p:nvSpPr>
        <p:spPr>
          <a:xfrm>
            <a:off x="8372062" y="2924103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59140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Perímetro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B7BA5-3302-1F41-9C46-7CB82200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03744" y="1294573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0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4458BAB-1826-5447-B0B8-9E1CA4AA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11210" y="35922"/>
            <a:ext cx="6820462" cy="67846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20D216-32E5-C74C-B3EC-F8E519CACB28}"/>
              </a:ext>
            </a:extLst>
          </p:cNvPr>
          <p:cNvGrpSpPr/>
          <p:nvPr/>
        </p:nvGrpSpPr>
        <p:grpSpPr>
          <a:xfrm>
            <a:off x="1913464" y="3727105"/>
            <a:ext cx="591879" cy="591875"/>
            <a:chOff x="2133600" y="3735572"/>
            <a:chExt cx="591879" cy="5918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024562-9D02-B74C-9F4E-A77BB3FEF0C6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8C579D-6CA2-3242-BCE4-C4939AE95328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A96EF0-8952-5C4B-978A-A8B2DE385C4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14D24A-755C-8B40-B24D-05209623A5E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797B4-0181-5741-AC49-CCCD75F69C6A}"/>
              </a:ext>
            </a:extLst>
          </p:cNvPr>
          <p:cNvGrpSpPr/>
          <p:nvPr/>
        </p:nvGrpSpPr>
        <p:grpSpPr>
          <a:xfrm>
            <a:off x="2142065" y="3481570"/>
            <a:ext cx="591879" cy="591875"/>
            <a:chOff x="2133600" y="3735572"/>
            <a:chExt cx="591879" cy="59187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FD9C9A5-832C-DE43-835C-24C1CD1B1FFF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7CBA56-C3C1-4548-B24B-E6E34F003D7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5663D7-D306-F643-9867-B92607DE3D2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2F0EFE-86F4-4F43-9A2A-3FC96BC361D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011963-0887-364F-A788-A494EEE5A9F8}"/>
              </a:ext>
            </a:extLst>
          </p:cNvPr>
          <p:cNvGrpSpPr/>
          <p:nvPr/>
        </p:nvGrpSpPr>
        <p:grpSpPr>
          <a:xfrm>
            <a:off x="2142067" y="3972641"/>
            <a:ext cx="591879" cy="591875"/>
            <a:chOff x="2133600" y="3735572"/>
            <a:chExt cx="591879" cy="59187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B673E-6680-FB41-9A3C-24662C7FB90C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B3B2D7-22F2-8F49-B7A7-B3120DA894F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7CEBEB-9B7F-3449-817F-C559353B57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73B1F4C-3CD1-1240-95AD-B2FFDD022EA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87F986-CC76-3344-800B-C71DEE3CBE0A}"/>
              </a:ext>
            </a:extLst>
          </p:cNvPr>
          <p:cNvGrpSpPr/>
          <p:nvPr/>
        </p:nvGrpSpPr>
        <p:grpSpPr>
          <a:xfrm>
            <a:off x="2396066" y="3735572"/>
            <a:ext cx="591879" cy="591875"/>
            <a:chOff x="2133600" y="3735572"/>
            <a:chExt cx="591879" cy="59187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E5508-2127-1B48-9150-28A5B4E209DB}"/>
                </a:ext>
              </a:extLst>
            </p:cNvPr>
            <p:cNvCxnSpPr/>
            <p:nvPr/>
          </p:nvCxnSpPr>
          <p:spPr>
            <a:xfrm flipV="1">
              <a:off x="2431312" y="37355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3C247C-2B00-4947-B0A9-894CEE241C1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583712" y="387977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D23DFA-9C25-5A48-BBE4-BC7E014F5D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434863" y="4043912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64CF7-A0FB-774F-A1ED-B2FF8158826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275368" y="3876231"/>
              <a:ext cx="0" cy="283535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A8D975F-9A8A-2542-88D5-71738C5A6B52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19163B-90AB-154A-B55B-D193E09534DD}"/>
              </a:ext>
            </a:extLst>
          </p:cNvPr>
          <p:cNvSpPr txBox="1"/>
          <p:nvPr/>
        </p:nvSpPr>
        <p:spPr>
          <a:xfrm>
            <a:off x="7045798" y="729652"/>
            <a:ext cx="2098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(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r>
              <a:rPr lang="es-ES_tradnl" dirty="0"/>
              <a:t> + S)   E </a:t>
            </a:r>
          </a:p>
          <a:p>
            <a:endParaRPr lang="es-ES_tradnl" dirty="0"/>
          </a:p>
          <a:p>
            <a:r>
              <a:rPr lang="es-ES_tradnl" dirty="0"/>
              <a:t>parar cuando: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endParaRPr lang="es-ES_tradnl" dirty="0"/>
          </a:p>
        </p:txBody>
      </p:sp>
      <p:sp>
        <p:nvSpPr>
          <p:cNvPr id="33" name="Double Bracket 32">
            <a:extLst>
              <a:ext uri="{FF2B5EF4-FFF2-40B4-BE49-F238E27FC236}">
                <a16:creationId xmlns:a16="http://schemas.microsoft.com/office/drawing/2014/main" id="{22DD8E09-6732-A04D-942F-907A6E456A64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6A14BB-9DCF-7046-9C5E-A458D9C4FC02}"/>
              </a:ext>
            </a:extLst>
          </p:cNvPr>
          <p:cNvSpPr/>
          <p:nvPr/>
        </p:nvSpPr>
        <p:spPr>
          <a:xfrm>
            <a:off x="7961243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F4C23-330F-E64C-B783-FE46BB0BE79F}"/>
              </a:ext>
            </a:extLst>
          </p:cNvPr>
          <p:cNvSpPr txBox="1"/>
          <p:nvPr/>
        </p:nvSpPr>
        <p:spPr>
          <a:xfrm>
            <a:off x="8259416" y="2902227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DDED98-33AB-9647-AFD1-BDDE39090D9E}"/>
              </a:ext>
            </a:extLst>
          </p:cNvPr>
          <p:cNvSpPr txBox="1"/>
          <p:nvPr/>
        </p:nvSpPr>
        <p:spPr>
          <a:xfrm>
            <a:off x="8408505" y="2981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6312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wing.mov" descr="growing.mov">
            <a:hlinkClick r:id="" action="ppaction://media"/>
            <a:extLst>
              <a:ext uri="{FF2B5EF4-FFF2-40B4-BE49-F238E27FC236}">
                <a16:creationId xmlns:a16="http://schemas.microsoft.com/office/drawing/2014/main" id="{1BE9352C-15DC-1B48-AA3D-E13E8D9F7B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8" y="0"/>
            <a:ext cx="691673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F7A666-8C19-E94E-9494-D99B42ED7989}"/>
              </a:ext>
            </a:extLst>
          </p:cNvPr>
          <p:cNvSpPr/>
          <p:nvPr/>
        </p:nvSpPr>
        <p:spPr>
          <a:xfrm>
            <a:off x="7046842" y="155490"/>
            <a:ext cx="175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Algoritmo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A9502-5AEB-2445-97A4-87BEE5AF1C15}"/>
              </a:ext>
            </a:extLst>
          </p:cNvPr>
          <p:cNvSpPr txBox="1"/>
          <p:nvPr/>
        </p:nvSpPr>
        <p:spPr>
          <a:xfrm>
            <a:off x="7045798" y="729652"/>
            <a:ext cx="20982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 = bordes</a:t>
            </a:r>
          </a:p>
          <a:p>
            <a:r>
              <a:rPr lang="es-ES_tradnl" dirty="0"/>
              <a:t>X = </a:t>
            </a:r>
            <a:r>
              <a:rPr lang="es-ES_tradnl" dirty="0" err="1"/>
              <a:t>zeros</a:t>
            </a:r>
            <a:r>
              <a:rPr lang="es-ES_tradnl" dirty="0"/>
              <a:t>(28,28)</a:t>
            </a:r>
          </a:p>
          <a:p>
            <a:r>
              <a:rPr lang="es-ES_tradnl" dirty="0"/>
              <a:t>(</a:t>
            </a:r>
            <a:r>
              <a:rPr lang="es-ES_tradnl" dirty="0" err="1"/>
              <a:t>i,j</a:t>
            </a:r>
            <a:r>
              <a:rPr lang="es-ES_tradnl" dirty="0"/>
              <a:t>) = semilla</a:t>
            </a:r>
          </a:p>
          <a:p>
            <a:r>
              <a:rPr lang="es-ES_tradnl" dirty="0"/>
              <a:t>X(</a:t>
            </a:r>
            <a:r>
              <a:rPr lang="es-ES_tradnl" dirty="0" err="1"/>
              <a:t>i,j</a:t>
            </a:r>
            <a:r>
              <a:rPr lang="es-ES_tradnl" dirty="0"/>
              <a:t>) = 1</a:t>
            </a:r>
          </a:p>
          <a:p>
            <a:endParaRPr lang="es-ES_tradnl" dirty="0"/>
          </a:p>
          <a:p>
            <a:r>
              <a:rPr lang="es-ES_tradnl" dirty="0"/>
              <a:t>         0  1  0</a:t>
            </a:r>
          </a:p>
          <a:p>
            <a:r>
              <a:rPr lang="es-ES_tradnl" dirty="0"/>
              <a:t>S =    1  1  1</a:t>
            </a:r>
          </a:p>
          <a:p>
            <a:r>
              <a:rPr lang="es-ES_tradnl" dirty="0"/>
              <a:t>         0  1  0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(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r>
              <a:rPr lang="es-ES_tradnl" dirty="0"/>
              <a:t> + S)   E </a:t>
            </a:r>
          </a:p>
          <a:p>
            <a:endParaRPr lang="es-ES_tradnl" dirty="0"/>
          </a:p>
          <a:p>
            <a:r>
              <a:rPr lang="es-ES_tradnl" dirty="0"/>
              <a:t>parar cuando:</a:t>
            </a:r>
          </a:p>
          <a:p>
            <a:endParaRPr lang="es-ES_tradnl" dirty="0"/>
          </a:p>
          <a:p>
            <a:r>
              <a:rPr lang="es-ES_tradnl" dirty="0"/>
              <a:t>X</a:t>
            </a:r>
            <a:r>
              <a:rPr lang="es-ES_tradnl" baseline="-25000" dirty="0"/>
              <a:t>k+1</a:t>
            </a:r>
            <a:r>
              <a:rPr lang="es-ES_tradnl" dirty="0"/>
              <a:t> = </a:t>
            </a:r>
            <a:r>
              <a:rPr lang="es-ES_tradnl" dirty="0" err="1"/>
              <a:t>X</a:t>
            </a:r>
            <a:r>
              <a:rPr lang="es-ES_tradnl" baseline="-25000" dirty="0" err="1"/>
              <a:t>k</a:t>
            </a:r>
            <a:endParaRPr lang="es-ES_tradnl" dirty="0"/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871223FA-D078-774D-8B2F-83264D58E87A}"/>
              </a:ext>
            </a:extLst>
          </p:cNvPr>
          <p:cNvSpPr/>
          <p:nvPr/>
        </p:nvSpPr>
        <p:spPr>
          <a:xfrm>
            <a:off x="7543800" y="2146852"/>
            <a:ext cx="685800" cy="854765"/>
          </a:xfrm>
          <a:prstGeom prst="bracketPair">
            <a:avLst>
              <a:gd name="adj" fmla="val 7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10AB9C-5511-914F-8B18-6CAA9816E225}"/>
              </a:ext>
            </a:extLst>
          </p:cNvPr>
          <p:cNvSpPr/>
          <p:nvPr/>
        </p:nvSpPr>
        <p:spPr>
          <a:xfrm>
            <a:off x="7961243" y="3299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CE6F6-A6AD-1849-ABAA-569F007940D4}"/>
              </a:ext>
            </a:extLst>
          </p:cNvPr>
          <p:cNvSpPr txBox="1"/>
          <p:nvPr/>
        </p:nvSpPr>
        <p:spPr>
          <a:xfrm>
            <a:off x="8259416" y="2902227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4662C-A10B-624D-9026-0B5D520C8BB5}"/>
              </a:ext>
            </a:extLst>
          </p:cNvPr>
          <p:cNvSpPr txBox="1"/>
          <p:nvPr/>
        </p:nvSpPr>
        <p:spPr>
          <a:xfrm>
            <a:off x="8408505" y="29817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485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524288" y="2379208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Cierre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023480" y="3962178"/>
            <a:ext cx="3258115" cy="554818"/>
            <a:chOff x="3271957" y="4484540"/>
            <a:chExt cx="3258115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5277806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360994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74170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517552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9C3265E-D64F-9149-9A51-D7C22750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42" y="3359536"/>
            <a:ext cx="2108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318" y="24648"/>
            <a:ext cx="6738269" cy="6808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7" y="3138350"/>
            <a:ext cx="1938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¿Qué pasaría si hacemos una </a:t>
            </a:r>
            <a:r>
              <a:rPr lang="es-ES_tradnl" dirty="0">
                <a:solidFill>
                  <a:srgbClr val="0432FF"/>
                </a:solidFill>
                <a:latin typeface="Trebuchet MS" panose="020B0703020202090204" pitchFamily="34" charset="0"/>
              </a:rPr>
              <a:t>dilatación</a:t>
            </a:r>
            <a:r>
              <a:rPr lang="es-ES_tradnl" dirty="0">
                <a:latin typeface="Trebuchet MS" panose="020B0703020202090204" pitchFamily="34" charset="0"/>
              </a:rPr>
              <a:t> con una estructura 3x3?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1A9FA-F491-0D49-A2A0-A2025772F588}"/>
              </a:ext>
            </a:extLst>
          </p:cNvPr>
          <p:cNvPicPr>
            <a:picLocks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59866" y="-18011"/>
            <a:ext cx="6804000" cy="6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7" y="3138350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La estructura 3x3 no es suficiente.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4111C-46AA-124E-BC0C-1E4683F797B0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59866" y="-18011"/>
            <a:ext cx="6804000" cy="67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12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3543B-D453-F44A-97E8-FC2D41275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318" y="24648"/>
            <a:ext cx="6738269" cy="6808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7" y="3138350"/>
            <a:ext cx="1938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¿Qué pasaría si hacemos una </a:t>
            </a:r>
            <a:r>
              <a:rPr lang="es-ES_tradnl" dirty="0">
                <a:solidFill>
                  <a:srgbClr val="0432FF"/>
                </a:solidFill>
                <a:latin typeface="Trebuchet MS" panose="020B0703020202090204" pitchFamily="34" charset="0"/>
              </a:rPr>
              <a:t>dilatación</a:t>
            </a:r>
            <a:r>
              <a:rPr lang="es-ES_tradnl" dirty="0">
                <a:latin typeface="Trebuchet MS" panose="020B0703020202090204" pitchFamily="34" charset="0"/>
              </a:rPr>
              <a:t> con una estructura 5x5?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1A9FA-F491-0D49-A2A0-A2025772F588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rcRect/>
          <a:stretch/>
        </p:blipFill>
        <p:spPr>
          <a:xfrm>
            <a:off x="123147" y="31684"/>
            <a:ext cx="6756950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AB8EC-7465-424C-881A-6C789D898CA0}"/>
              </a:ext>
            </a:extLst>
          </p:cNvPr>
          <p:cNvSpPr txBox="1"/>
          <p:nvPr/>
        </p:nvSpPr>
        <p:spPr>
          <a:xfrm>
            <a:off x="7079906" y="3138350"/>
            <a:ext cx="206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rellena el agujero pero se dilata demasiado.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CE2FF-0D49-C341-88FB-F8C4DF349564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3147" y="31684"/>
            <a:ext cx="6756950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97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CE2FF-0D49-C341-88FB-F8C4DF349564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3147" y="31684"/>
            <a:ext cx="6756950" cy="67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8C237-DDEF-1044-803B-81CE832E5E48}"/>
              </a:ext>
            </a:extLst>
          </p:cNvPr>
          <p:cNvSpPr txBox="1"/>
          <p:nvPr/>
        </p:nvSpPr>
        <p:spPr>
          <a:xfrm>
            <a:off x="7079907" y="3138350"/>
            <a:ext cx="1938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¿Qué pasaría si después de la </a:t>
            </a:r>
            <a:r>
              <a:rPr lang="es-ES_tradnl" dirty="0">
                <a:solidFill>
                  <a:srgbClr val="0432FF"/>
                </a:solidFill>
                <a:latin typeface="Trebuchet MS" panose="020B0703020202090204" pitchFamily="34" charset="0"/>
              </a:rPr>
              <a:t>dilatación</a:t>
            </a:r>
            <a:r>
              <a:rPr lang="es-ES_tradnl" dirty="0">
                <a:latin typeface="Trebuchet MS" panose="020B0703020202090204" pitchFamily="34" charset="0"/>
              </a:rPr>
              <a:t> hacemos una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erosión</a:t>
            </a:r>
            <a:r>
              <a:rPr lang="es-ES_tradnl" dirty="0">
                <a:latin typeface="Trebuchet MS" panose="020B0703020202090204" pitchFamily="34" charset="0"/>
              </a:rPr>
              <a:t> con una estructura 5x5?</a:t>
            </a:r>
          </a:p>
        </p:txBody>
      </p:sp>
    </p:spTree>
    <p:extLst>
      <p:ext uri="{BB962C8B-B14F-4D97-AF65-F5344CB8AC3E}">
        <p14:creationId xmlns:p14="http://schemas.microsoft.com/office/powerpoint/2010/main" val="3179156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CE2FF-0D49-C341-88FB-F8C4DF349564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135622" y="31684"/>
            <a:ext cx="6732000" cy="67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5C69F-9740-4144-AAB4-FB4C60397FB3}"/>
              </a:ext>
            </a:extLst>
          </p:cNvPr>
          <p:cNvSpPr txBox="1"/>
          <p:nvPr/>
        </p:nvSpPr>
        <p:spPr>
          <a:xfrm>
            <a:off x="7079907" y="3227812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Bien! Se rellena y se mantiene el tamaño.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32B5F-7D0E-4548-BFFD-92CC129FA7B6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23114099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rellenar el agujero.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9A33-AC30-2747-A6A8-13287ED0A883}"/>
              </a:ext>
            </a:extLst>
          </p:cNvPr>
          <p:cNvSpPr txBox="1"/>
          <p:nvPr/>
        </p:nvSpPr>
        <p:spPr>
          <a:xfrm>
            <a:off x="7079907" y="3227812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Bien! Se rellena y se mantiene el tamaño.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7DF07-CD09-C842-B2B8-7EA52579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204" y="7030"/>
            <a:ext cx="6769241" cy="68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F5AF3D-DEFA-6643-8641-827814BA67D5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</p:spTree>
    <p:extLst>
      <p:ext uri="{BB962C8B-B14F-4D97-AF65-F5344CB8AC3E}">
        <p14:creationId xmlns:p14="http://schemas.microsoft.com/office/powerpoint/2010/main" val="143574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Relleno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99308-7F27-DE44-B03F-E2923D96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21954" y="1320527"/>
            <a:ext cx="3365500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197D2-252D-6A44-A1AE-BB3AB016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700722" y="1294573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64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1645792" y="2269878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Cierre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1592244" y="4033304"/>
            <a:ext cx="2830734" cy="554818"/>
            <a:chOff x="3271957" y="4484540"/>
            <a:chExt cx="2830734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4850425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182092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54292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259136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9C6D1F-64D1-4544-9E41-E99225135CB4}"/>
              </a:ext>
            </a:extLst>
          </p:cNvPr>
          <p:cNvSpPr txBox="1"/>
          <p:nvPr/>
        </p:nvSpPr>
        <p:spPr>
          <a:xfrm>
            <a:off x="1771362" y="4856260"/>
            <a:ext cx="146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s-ES_tradnl"/>
              <a:t>Dilatación</a:t>
            </a:r>
          </a:p>
          <a:p>
            <a:pPr marL="342900" indent="-342900">
              <a:buAutoNum type="arabicPeriod"/>
            </a:pPr>
            <a:r>
              <a:rPr lang="es-ES_tradnl"/>
              <a:t>Erosión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1BE1C-6F75-3245-B804-8B980402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62" y="3544884"/>
            <a:ext cx="4834282" cy="4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73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3469775" y="2458722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Apertura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3416227" y="4222148"/>
            <a:ext cx="3138846" cy="554818"/>
            <a:chOff x="3271957" y="4484540"/>
            <a:chExt cx="3138846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5158537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311299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662196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497674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9E28B9-3920-E546-945B-2943AC59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098" y="3698973"/>
            <a:ext cx="2108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3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53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7" y="0"/>
            <a:ext cx="682215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66C9A-C992-444F-8DF7-18A50DEDA879}"/>
              </a:ext>
            </a:extLst>
          </p:cNvPr>
          <p:cNvSpPr txBox="1"/>
          <p:nvPr/>
        </p:nvSpPr>
        <p:spPr>
          <a:xfrm>
            <a:off x="7079907" y="3335079"/>
            <a:ext cx="193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Erosión 5x5.</a:t>
            </a:r>
          </a:p>
        </p:txBody>
      </p:sp>
    </p:spTree>
    <p:extLst>
      <p:ext uri="{BB962C8B-B14F-4D97-AF65-F5344CB8AC3E}">
        <p14:creationId xmlns:p14="http://schemas.microsoft.com/office/powerpoint/2010/main" val="3543535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27" y="11979"/>
            <a:ext cx="6822156" cy="6834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4D96F3-F545-6C49-A96E-B36C91C01C3E}"/>
              </a:ext>
            </a:extLst>
          </p:cNvPr>
          <p:cNvSpPr txBox="1"/>
          <p:nvPr/>
        </p:nvSpPr>
        <p:spPr>
          <a:xfrm>
            <a:off x="7079907" y="3335079"/>
            <a:ext cx="193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Erosión 5x5.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Dilatación 5x5.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65596-50E9-B140-9FB3-A88B8C3700DC}"/>
              </a:ext>
            </a:extLst>
          </p:cNvPr>
          <p:cNvSpPr txBox="1"/>
          <p:nvPr/>
        </p:nvSpPr>
        <p:spPr>
          <a:xfrm>
            <a:off x="5351228" y="5398936"/>
            <a:ext cx="1071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DESPUÉS</a:t>
            </a:r>
          </a:p>
        </p:txBody>
      </p:sp>
    </p:spTree>
    <p:extLst>
      <p:ext uri="{BB962C8B-B14F-4D97-AF65-F5344CB8AC3E}">
        <p14:creationId xmlns:p14="http://schemas.microsoft.com/office/powerpoint/2010/main" val="3157265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6E3C27-8E1A-6442-B124-57FD5C180B24}"/>
              </a:ext>
            </a:extLst>
          </p:cNvPr>
          <p:cNvSpPr/>
          <p:nvPr/>
        </p:nvSpPr>
        <p:spPr>
          <a:xfrm>
            <a:off x="7046842" y="155490"/>
            <a:ext cx="17597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Imagen</a:t>
            </a:r>
          </a:p>
          <a:p>
            <a:r>
              <a:rPr lang="es-ES_tradnl" sz="2800" dirty="0">
                <a:solidFill>
                  <a:srgbClr val="FF9300"/>
                </a:solidFill>
                <a:latin typeface="Trebuchet MS" pitchFamily="34" charset="0"/>
              </a:rPr>
              <a:t>binaria</a:t>
            </a:r>
          </a:p>
          <a:p>
            <a:r>
              <a:rPr lang="en-US" sz="2800" dirty="0">
                <a:solidFill>
                  <a:srgbClr val="FF9300"/>
                </a:solidFill>
              </a:rPr>
              <a:t>28 x28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22A201-9989-1B48-9CCF-4AE9E33A916E}"/>
              </a:ext>
            </a:extLst>
          </p:cNvPr>
          <p:cNvSpPr txBox="1"/>
          <p:nvPr/>
        </p:nvSpPr>
        <p:spPr>
          <a:xfrm>
            <a:off x="7079907" y="2137927"/>
            <a:ext cx="193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desea eliminar rectángulo.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6C1E0-DD41-DA4C-BA46-464156B6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" y="46495"/>
            <a:ext cx="6792104" cy="68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08C27-4DA1-EF44-9CB1-1C9564CAB449}"/>
              </a:ext>
            </a:extLst>
          </p:cNvPr>
          <p:cNvSpPr txBox="1"/>
          <p:nvPr/>
        </p:nvSpPr>
        <p:spPr>
          <a:xfrm>
            <a:off x="5351228" y="5398936"/>
            <a:ext cx="8370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ANTES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C43A3-4603-3242-B153-AC9B569F17EB}"/>
              </a:ext>
            </a:extLst>
          </p:cNvPr>
          <p:cNvSpPr txBox="1"/>
          <p:nvPr/>
        </p:nvSpPr>
        <p:spPr>
          <a:xfrm>
            <a:off x="7079907" y="3335079"/>
            <a:ext cx="193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Erosión 5x5.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Dilatación 5x5.</a:t>
            </a:r>
          </a:p>
        </p:txBody>
      </p:sp>
    </p:spTree>
    <p:extLst>
      <p:ext uri="{BB962C8B-B14F-4D97-AF65-F5344CB8AC3E}">
        <p14:creationId xmlns:p14="http://schemas.microsoft.com/office/powerpoint/2010/main" val="402426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03F112-AAF1-5241-AC2B-CC1D5FBCA10B}"/>
              </a:ext>
            </a:extLst>
          </p:cNvPr>
          <p:cNvSpPr txBox="1"/>
          <p:nvPr/>
        </p:nvSpPr>
        <p:spPr>
          <a:xfrm>
            <a:off x="1645792" y="2269878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latin typeface="Trebuchet MS" panose="020B0703020202090204" pitchFamily="34" charset="0"/>
              </a:rPr>
              <a:t>Apertura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11721-792D-6C4F-957F-94390361BD66}"/>
              </a:ext>
            </a:extLst>
          </p:cNvPr>
          <p:cNvGrpSpPr/>
          <p:nvPr/>
        </p:nvGrpSpPr>
        <p:grpSpPr>
          <a:xfrm>
            <a:off x="1592244" y="4033304"/>
            <a:ext cx="2830734" cy="554818"/>
            <a:chOff x="3271957" y="4484540"/>
            <a:chExt cx="2830734" cy="5548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085A5-083C-A443-B00C-9FF441A75A93}"/>
                </a:ext>
              </a:extLst>
            </p:cNvPr>
            <p:cNvSpPr txBox="1"/>
            <p:nvPr/>
          </p:nvSpPr>
          <p:spPr>
            <a:xfrm>
              <a:off x="4850425" y="4670026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Estructura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9D5B0-216A-824E-8BF1-DBCDEB5A83DB}"/>
                </a:ext>
              </a:extLst>
            </p:cNvPr>
            <p:cNvSpPr txBox="1"/>
            <p:nvPr/>
          </p:nvSpPr>
          <p:spPr>
            <a:xfrm>
              <a:off x="4182092" y="4670026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Input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83AF72-7C83-6345-B85A-799E09B01865}"/>
                </a:ext>
              </a:extLst>
            </p:cNvPr>
            <p:cNvSpPr txBox="1"/>
            <p:nvPr/>
          </p:nvSpPr>
          <p:spPr>
            <a:xfrm>
              <a:off x="3271957" y="4670026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Output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24BD6-70A1-5C48-A3BD-8333D5C054BC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3724164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16344B-7D82-FB44-A11C-AF15AD7F0779}"/>
                </a:ext>
              </a:extLst>
            </p:cNvPr>
            <p:cNvCxnSpPr/>
            <p:nvPr/>
          </p:nvCxnSpPr>
          <p:spPr>
            <a:xfrm>
              <a:off x="4542928" y="4487055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FF64B2-51A6-FA4C-AE93-F2BD1EE84BDF}"/>
                </a:ext>
              </a:extLst>
            </p:cNvPr>
            <p:cNvCxnSpPr/>
            <p:nvPr/>
          </p:nvCxnSpPr>
          <p:spPr>
            <a:xfrm>
              <a:off x="5259136" y="4484540"/>
              <a:ext cx="1" cy="182971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9C6D1F-64D1-4544-9E41-E99225135CB4}"/>
              </a:ext>
            </a:extLst>
          </p:cNvPr>
          <p:cNvSpPr txBox="1"/>
          <p:nvPr/>
        </p:nvSpPr>
        <p:spPr>
          <a:xfrm>
            <a:off x="1771362" y="4856260"/>
            <a:ext cx="146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Erosión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Dilatación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54CD3-D155-D342-9968-435EB511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63" y="3502873"/>
            <a:ext cx="4947490" cy="4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4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Dilatación y Erosión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62A59-B0FB-ED44-BF91-98349C1BD3B2}"/>
              </a:ext>
            </a:extLst>
          </p:cNvPr>
          <p:cNvSpPr txBox="1"/>
          <p:nvPr/>
        </p:nvSpPr>
        <p:spPr>
          <a:xfrm>
            <a:off x="609691" y="2393343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Dilatación: El output Y es ‘1’ si hay coincidencia en al menos un elemento de la estructura S con los elementos que cubre en X.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CF760-848E-CF47-9C9B-B0135B8F74B8}"/>
              </a:ext>
            </a:extLst>
          </p:cNvPr>
          <p:cNvGrpSpPr/>
          <p:nvPr/>
        </p:nvGrpSpPr>
        <p:grpSpPr>
          <a:xfrm>
            <a:off x="1041621" y="3079344"/>
            <a:ext cx="4997395" cy="369332"/>
            <a:chOff x="1041621" y="3079344"/>
            <a:chExt cx="4997395" cy="369332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085D503-A507-F341-B7D2-935AB652F5ED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1113E-707A-FD49-B18F-4AABF17F4A3C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máximo.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E39EE-A91A-3940-893D-CE3B51BC94BC}"/>
              </a:ext>
            </a:extLst>
          </p:cNvPr>
          <p:cNvGrpSpPr/>
          <p:nvPr/>
        </p:nvGrpSpPr>
        <p:grpSpPr>
          <a:xfrm>
            <a:off x="1041621" y="5180496"/>
            <a:ext cx="4997395" cy="369332"/>
            <a:chOff x="1041621" y="3079344"/>
            <a:chExt cx="4997395" cy="36933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BC882FC-E883-2F41-A45A-F6847926F5EF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48F58-8384-1440-A9A2-5F2FEAC60895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mínimo.</a:t>
              </a:r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A0D07B1-BC19-0944-8F09-0DD9D7012839}"/>
              </a:ext>
            </a:extLst>
          </p:cNvPr>
          <p:cNvGrpSpPr/>
          <p:nvPr/>
        </p:nvGrpSpPr>
        <p:grpSpPr>
          <a:xfrm>
            <a:off x="609691" y="3990495"/>
            <a:ext cx="8327575" cy="1102316"/>
            <a:chOff x="609691" y="3990495"/>
            <a:chExt cx="8327575" cy="11023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DCA23E-82F6-D74A-A009-746F21411D81}"/>
                </a:ext>
              </a:extLst>
            </p:cNvPr>
            <p:cNvSpPr txBox="1"/>
            <p:nvPr/>
          </p:nvSpPr>
          <p:spPr>
            <a:xfrm>
              <a:off x="609691" y="4446480"/>
              <a:ext cx="8327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_tradnl" dirty="0">
                  <a:latin typeface="Trebuchet MS" panose="020B0703020202090204" pitchFamily="34" charset="0"/>
                </a:rPr>
                <a:t>Erosión: El output es ‘1’ sólo si hay coincidencia de todos los elementos de la estructura S con los elementos que cubre en X.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68240B-5F1A-A547-AA09-1B306C66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800" y="3990495"/>
              <a:ext cx="2235200" cy="3683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2DD208D-35BE-A641-98F2-777D834A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13640"/>
            <a:ext cx="2235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676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Dilatación y Erosión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CF760-848E-CF47-9C9B-B0135B8F74B8}"/>
              </a:ext>
            </a:extLst>
          </p:cNvPr>
          <p:cNvGrpSpPr/>
          <p:nvPr/>
        </p:nvGrpSpPr>
        <p:grpSpPr>
          <a:xfrm>
            <a:off x="1041621" y="3079344"/>
            <a:ext cx="4997395" cy="369332"/>
            <a:chOff x="1041621" y="3079344"/>
            <a:chExt cx="4997395" cy="369332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085D503-A507-F341-B7D2-935AB652F5ED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11113E-707A-FD49-B18F-4AABF17F4A3C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máximo.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E39EE-A91A-3940-893D-CE3B51BC94BC}"/>
              </a:ext>
            </a:extLst>
          </p:cNvPr>
          <p:cNvGrpSpPr/>
          <p:nvPr/>
        </p:nvGrpSpPr>
        <p:grpSpPr>
          <a:xfrm>
            <a:off x="1041621" y="5180496"/>
            <a:ext cx="4997395" cy="369332"/>
            <a:chOff x="1041621" y="3079344"/>
            <a:chExt cx="4997395" cy="369332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BC882FC-E883-2F41-A45A-F6847926F5EF}"/>
                </a:ext>
              </a:extLst>
            </p:cNvPr>
            <p:cNvSpPr/>
            <p:nvPr/>
          </p:nvSpPr>
          <p:spPr>
            <a:xfrm>
              <a:off x="1041621" y="3156668"/>
              <a:ext cx="302149" cy="21468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E48F58-8384-1440-A9A2-5F2FEAC60895}"/>
                </a:ext>
              </a:extLst>
            </p:cNvPr>
            <p:cNvSpPr/>
            <p:nvPr/>
          </p:nvSpPr>
          <p:spPr>
            <a:xfrm>
              <a:off x="1467016" y="3079344"/>
              <a:ext cx="4572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Esta operación equivale al mínimo.</a:t>
              </a:r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68240B-5F1A-A547-AA09-1B306C66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3990495"/>
            <a:ext cx="22352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DD208D-35BE-A641-98F2-777D834A3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13640"/>
            <a:ext cx="2235200" cy="368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666E37-EB48-4344-A675-A7E332CE6E46}"/>
              </a:ext>
            </a:extLst>
          </p:cNvPr>
          <p:cNvSpPr txBox="1"/>
          <p:nvPr/>
        </p:nvSpPr>
        <p:spPr>
          <a:xfrm>
            <a:off x="1610137" y="1156028"/>
            <a:ext cx="633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En imágenes en tonos de gris (no binarias)</a:t>
            </a:r>
          </a:p>
        </p:txBody>
      </p:sp>
    </p:spTree>
    <p:extLst>
      <p:ext uri="{BB962C8B-B14F-4D97-AF65-F5344CB8AC3E}">
        <p14:creationId xmlns:p14="http://schemas.microsoft.com/office/powerpoint/2010/main" val="9858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"/>
            <a:ext cx="9144000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504043" y="24847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1166 x 1556</a:t>
            </a:r>
          </a:p>
        </p:txBody>
      </p:sp>
    </p:spTree>
    <p:extLst>
      <p:ext uri="{BB962C8B-B14F-4D97-AF65-F5344CB8AC3E}">
        <p14:creationId xmlns:p14="http://schemas.microsoft.com/office/powerpoint/2010/main" val="422543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Relleno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85" y="1281873"/>
            <a:ext cx="3365500" cy="3314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CDAEC6-31EF-F249-9BE2-6FC61CF2D603}"/>
              </a:ext>
            </a:extLst>
          </p:cNvPr>
          <p:cNvSpPr/>
          <p:nvPr/>
        </p:nvSpPr>
        <p:spPr>
          <a:xfrm>
            <a:off x="1620078" y="3190462"/>
            <a:ext cx="216000" cy="34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468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9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6701" y="248478"/>
            <a:ext cx="11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/>
              <a:t>Dilatación</a:t>
            </a:r>
          </a:p>
          <a:p>
            <a:pPr algn="ctr"/>
            <a:r>
              <a:rPr lang="es-ES_tradnl"/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33248913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9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6701" y="248478"/>
            <a:ext cx="11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Dilatación</a:t>
            </a:r>
          </a:p>
          <a:p>
            <a:pPr algn="ctr"/>
            <a:r>
              <a:rPr lang="es-ES_tradnl" dirty="0"/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39042970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8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6701" y="248478"/>
            <a:ext cx="1120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Dilatación</a:t>
            </a:r>
          </a:p>
          <a:p>
            <a:pPr algn="ctr"/>
            <a:r>
              <a:rPr lang="es-ES_tradnl" dirty="0"/>
              <a:t>15x15</a:t>
            </a:r>
          </a:p>
        </p:txBody>
      </p:sp>
    </p:spTree>
    <p:extLst>
      <p:ext uri="{BB962C8B-B14F-4D97-AF65-F5344CB8AC3E}">
        <p14:creationId xmlns:p14="http://schemas.microsoft.com/office/powerpoint/2010/main" val="261427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"/>
            <a:ext cx="9144000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504043" y="24847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1166 x 1556</a:t>
            </a:r>
          </a:p>
        </p:txBody>
      </p:sp>
    </p:spTree>
    <p:extLst>
      <p:ext uri="{BB962C8B-B14F-4D97-AF65-F5344CB8AC3E}">
        <p14:creationId xmlns:p14="http://schemas.microsoft.com/office/powerpoint/2010/main" val="31103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9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726317" y="248478"/>
            <a:ext cx="88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  <a:p>
            <a:pPr algn="ctr"/>
            <a:r>
              <a:rPr lang="es-ES_tradnl" dirty="0"/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3364817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8" cy="6852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726317" y="248478"/>
            <a:ext cx="88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  <a:p>
            <a:pPr algn="ctr"/>
            <a:r>
              <a:rPr lang="es-ES_tradnl" dirty="0"/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36888009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938"/>
            <a:ext cx="9143998" cy="6852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726317" y="248478"/>
            <a:ext cx="88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  <a:p>
            <a:pPr algn="ctr"/>
            <a:r>
              <a:rPr lang="es-ES_tradnl" dirty="0"/>
              <a:t>15x15</a:t>
            </a:r>
          </a:p>
        </p:txBody>
      </p:sp>
    </p:spTree>
    <p:extLst>
      <p:ext uri="{BB962C8B-B14F-4D97-AF65-F5344CB8AC3E}">
        <p14:creationId xmlns:p14="http://schemas.microsoft.com/office/powerpoint/2010/main" val="147901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Gradiente Morfológico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D246C-049A-9942-8CDD-28CE8582FA97}"/>
              </a:ext>
            </a:extLst>
          </p:cNvPr>
          <p:cNvSpPr txBox="1"/>
          <p:nvPr/>
        </p:nvSpPr>
        <p:spPr>
          <a:xfrm>
            <a:off x="1610137" y="1156028"/>
            <a:ext cx="633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/>
              <a:t>En imágenes en tonos de gris (no binarias)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938F3-4237-0446-8DAB-EA3D180BD6F0}"/>
              </a:ext>
            </a:extLst>
          </p:cNvPr>
          <p:cNvSpPr txBox="1"/>
          <p:nvPr/>
        </p:nvSpPr>
        <p:spPr>
          <a:xfrm>
            <a:off x="1175591" y="5100688"/>
            <a:ext cx="88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Erosión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52E97C-0248-AA44-B503-CE5A759AC527}"/>
              </a:ext>
            </a:extLst>
          </p:cNvPr>
          <p:cNvSpPr txBox="1"/>
          <p:nvPr/>
        </p:nvSpPr>
        <p:spPr>
          <a:xfrm>
            <a:off x="1175591" y="3138465"/>
            <a:ext cx="112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Dilatación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F8759D-6E3C-5F47-B5A9-F54B41721F10}"/>
              </a:ext>
            </a:extLst>
          </p:cNvPr>
          <p:cNvSpPr/>
          <p:nvPr/>
        </p:nvSpPr>
        <p:spPr>
          <a:xfrm>
            <a:off x="3354458" y="3429000"/>
            <a:ext cx="566531" cy="5565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8CBF29-D96E-4D46-9377-5FD4D3DE37BC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674739" y="2755235"/>
            <a:ext cx="762686" cy="755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868924-ED25-2A45-B164-DEAE0E3B71FF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567338" y="3904080"/>
            <a:ext cx="870087" cy="841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65B729-EC71-1E40-A9CF-A7A1E91C9754}"/>
              </a:ext>
            </a:extLst>
          </p:cNvPr>
          <p:cNvSpPr txBox="1"/>
          <p:nvPr/>
        </p:nvSpPr>
        <p:spPr>
          <a:xfrm>
            <a:off x="3437425" y="3260275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/>
              <a:t>-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547C06-8AE0-8044-B35C-E09AB858ACCF}"/>
              </a:ext>
            </a:extLst>
          </p:cNvPr>
          <p:cNvCxnSpPr>
            <a:cxnSpLocks/>
          </p:cNvCxnSpPr>
          <p:nvPr/>
        </p:nvCxnSpPr>
        <p:spPr>
          <a:xfrm>
            <a:off x="3920989" y="3688368"/>
            <a:ext cx="15256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1A3ADF-C700-0349-9D61-46E060BB7ED2}"/>
              </a:ext>
            </a:extLst>
          </p:cNvPr>
          <p:cNvSpPr txBox="1"/>
          <p:nvPr/>
        </p:nvSpPr>
        <p:spPr>
          <a:xfrm>
            <a:off x="4050196" y="2957674"/>
            <a:ext cx="1325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/>
              <a:t>Gradiente</a:t>
            </a:r>
          </a:p>
          <a:p>
            <a:pPr algn="ctr"/>
            <a:r>
              <a:rPr lang="es-ES_tradnl"/>
              <a:t>Morfológico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1F7E0-BDD9-4344-B406-D617140BFE89}"/>
              </a:ext>
            </a:extLst>
          </p:cNvPr>
          <p:cNvSpPr/>
          <p:nvPr/>
        </p:nvSpPr>
        <p:spPr>
          <a:xfrm>
            <a:off x="5446646" y="3337878"/>
            <a:ext cx="1669774" cy="6937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Valor</a:t>
            </a:r>
          </a:p>
          <a:p>
            <a:pPr algn="ctr"/>
            <a:r>
              <a:rPr lang="es-ES_tradnl"/>
              <a:t>Absoluto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DDDC43-3CE1-B449-9018-23E041A65358}"/>
              </a:ext>
            </a:extLst>
          </p:cNvPr>
          <p:cNvSpPr txBox="1"/>
          <p:nvPr/>
        </p:nvSpPr>
        <p:spPr>
          <a:xfrm>
            <a:off x="4391895" y="3616823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0C5CC5-37CD-A147-86F1-86546BD85C57}"/>
              </a:ext>
            </a:extLst>
          </p:cNvPr>
          <p:cNvCxnSpPr>
            <a:cxnSpLocks/>
          </p:cNvCxnSpPr>
          <p:nvPr/>
        </p:nvCxnSpPr>
        <p:spPr>
          <a:xfrm>
            <a:off x="7116420" y="3660158"/>
            <a:ext cx="115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05B868-BCFA-9D45-BD81-21CCCE04B654}"/>
              </a:ext>
            </a:extLst>
          </p:cNvPr>
          <p:cNvSpPr txBox="1"/>
          <p:nvPr/>
        </p:nvSpPr>
        <p:spPr>
          <a:xfrm>
            <a:off x="7269685" y="3604005"/>
            <a:ext cx="979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|G|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C6E8AFD-BB90-0646-A914-CEEB48A5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71" y="2576249"/>
            <a:ext cx="1206500" cy="368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E256C3-BEFC-C540-9938-E519C95B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71" y="4537440"/>
            <a:ext cx="1206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96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"/>
            <a:ext cx="9144000" cy="6852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504043" y="24847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Original</a:t>
            </a:r>
          </a:p>
          <a:p>
            <a:pPr algn="ctr"/>
            <a:r>
              <a:rPr lang="en-US" dirty="0"/>
              <a:t>1166 x 1556</a:t>
            </a:r>
          </a:p>
        </p:txBody>
      </p:sp>
    </p:spTree>
    <p:extLst>
      <p:ext uri="{BB962C8B-B14F-4D97-AF65-F5344CB8AC3E}">
        <p14:creationId xmlns:p14="http://schemas.microsoft.com/office/powerpoint/2010/main" val="33915529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938"/>
            <a:ext cx="9143996" cy="6852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8914" y="248478"/>
            <a:ext cx="111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Gradiente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244620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A735A432-641F-A549-AAAB-55454356C8DD}"/>
              </a:ext>
            </a:extLst>
          </p:cNvPr>
          <p:cNvSpPr/>
          <p:nvPr/>
        </p:nvSpPr>
        <p:spPr>
          <a:xfrm>
            <a:off x="4263887" y="2594114"/>
            <a:ext cx="616226" cy="3578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39BE2-7BEA-9649-AEFA-83CAF0C442D5}"/>
              </a:ext>
            </a:extLst>
          </p:cNvPr>
          <p:cNvSpPr txBox="1"/>
          <p:nvPr/>
        </p:nvSpPr>
        <p:spPr>
          <a:xfrm>
            <a:off x="715617" y="288237"/>
            <a:ext cx="791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rgbClr val="FF9300"/>
                </a:solidFill>
                <a:latin typeface="Trebuchet MS" panose="020B0703020202090204" pitchFamily="34" charset="0"/>
              </a:rPr>
              <a:t>Ejemplos: </a:t>
            </a:r>
            <a:r>
              <a:rPr lang="es-ES_tradnl" sz="3600" dirty="0">
                <a:latin typeface="Trebuchet MS" panose="020B0703020202090204" pitchFamily="34" charset="0"/>
              </a:rPr>
              <a:t>Limpieza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D541B-2F53-0649-BA9A-0A9E97C101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556" y="1327151"/>
            <a:ext cx="336550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042BB-533C-F343-BE56-7D5C00AD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85" y="1281873"/>
            <a:ext cx="3365500" cy="3314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CDAEC6-31EF-F249-9BE2-6FC61CF2D603}"/>
              </a:ext>
            </a:extLst>
          </p:cNvPr>
          <p:cNvSpPr/>
          <p:nvPr/>
        </p:nvSpPr>
        <p:spPr>
          <a:xfrm>
            <a:off x="974033" y="1848681"/>
            <a:ext cx="216000" cy="34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D2379F-CE80-324D-B7A1-6F3B6708322D}"/>
              </a:ext>
            </a:extLst>
          </p:cNvPr>
          <p:cNvSpPr/>
          <p:nvPr/>
        </p:nvSpPr>
        <p:spPr>
          <a:xfrm>
            <a:off x="3074501" y="2577551"/>
            <a:ext cx="145776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C8DC41-95F1-664D-A1CE-85C575F93B7A}"/>
              </a:ext>
            </a:extLst>
          </p:cNvPr>
          <p:cNvSpPr/>
          <p:nvPr/>
        </p:nvSpPr>
        <p:spPr>
          <a:xfrm>
            <a:off x="3226901" y="3306421"/>
            <a:ext cx="108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617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938"/>
            <a:ext cx="9143996" cy="6852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8914" y="248478"/>
            <a:ext cx="111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Gradiente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5x5</a:t>
            </a:r>
          </a:p>
        </p:txBody>
      </p:sp>
    </p:spTree>
    <p:extLst>
      <p:ext uri="{BB962C8B-B14F-4D97-AF65-F5344CB8AC3E}">
        <p14:creationId xmlns:p14="http://schemas.microsoft.com/office/powerpoint/2010/main" val="26253551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1329FC-07C3-D044-9851-68ED998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938"/>
            <a:ext cx="9143995" cy="6852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6A3968-9B39-244D-A5B6-1B5BF609A946}"/>
              </a:ext>
            </a:extLst>
          </p:cNvPr>
          <p:cNvSpPr txBox="1"/>
          <p:nvPr/>
        </p:nvSpPr>
        <p:spPr>
          <a:xfrm>
            <a:off x="7608914" y="248478"/>
            <a:ext cx="111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solidFill>
                  <a:schemeClr val="bg1"/>
                </a:solidFill>
              </a:rPr>
              <a:t>Gradiente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15x15</a:t>
            </a:r>
          </a:p>
        </p:txBody>
      </p:sp>
    </p:spTree>
    <p:extLst>
      <p:ext uri="{BB962C8B-B14F-4D97-AF65-F5344CB8AC3E}">
        <p14:creationId xmlns:p14="http://schemas.microsoft.com/office/powerpoint/2010/main" val="42900232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0A3FF71-F4D2-734D-ACA6-B778B398E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s-ES_tradnl" sz="2800" dirty="0">
                <a:solidFill>
                  <a:srgbClr val="FF9300"/>
                </a:solidFill>
                <a:latin typeface="Trebuchet MS" panose="020B0703020202090204" pitchFamily="34" charset="0"/>
              </a:rPr>
              <a:t>Otro ejemplo</a:t>
            </a:r>
          </a:p>
        </p:txBody>
      </p:sp>
    </p:spTree>
    <p:extLst>
      <p:ext uri="{BB962C8B-B14F-4D97-AF65-F5344CB8AC3E}">
        <p14:creationId xmlns:p14="http://schemas.microsoft.com/office/powerpoint/2010/main" val="35164184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66BA27-C268-1B45-A49E-002A462D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" y="-5216"/>
            <a:ext cx="8319052" cy="68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9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F204E5-55B8-2941-B5DB-11F7487039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413" y="4722"/>
            <a:ext cx="8316114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53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9965A-52BF-7142-A372-CDE5A9BA70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411144" y="-5216"/>
            <a:ext cx="8301834" cy="68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9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1447</Words>
  <Application>Microsoft Macintosh PowerPoint</Application>
  <PresentationFormat>On-screen Show (4:3)</PresentationFormat>
  <Paragraphs>477</Paragraphs>
  <Slides>95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Dilatación y Erosión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Dilatación y Erosión</vt:lpstr>
      <vt:lpstr>Dilatación y Erosión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Gradiente Morfológico</vt:lpstr>
      <vt:lpstr>PowerPoint Presentation</vt:lpstr>
      <vt:lpstr>PowerPoint Presentation</vt:lpstr>
      <vt:lpstr>PowerPoint Presentation</vt:lpstr>
      <vt:lpstr>PowerPoint Presentation</vt:lpstr>
      <vt:lpstr>Otro ejemplo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10</cp:revision>
  <dcterms:created xsi:type="dcterms:W3CDTF">2020-11-02T23:33:58Z</dcterms:created>
  <dcterms:modified xsi:type="dcterms:W3CDTF">2022-10-24T15:07:49Z</dcterms:modified>
</cp:coreProperties>
</file>